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9"/>
  </p:notesMasterIdLst>
  <p:sldIdLst>
    <p:sldId id="256" r:id="rId2"/>
    <p:sldId id="305" r:id="rId3"/>
    <p:sldId id="300" r:id="rId4"/>
    <p:sldId id="257" r:id="rId5"/>
    <p:sldId id="259" r:id="rId6"/>
    <p:sldId id="261" r:id="rId7"/>
    <p:sldId id="264" r:id="rId8"/>
    <p:sldId id="263" r:id="rId9"/>
    <p:sldId id="266" r:id="rId10"/>
    <p:sldId id="268" r:id="rId11"/>
    <p:sldId id="270" r:id="rId12"/>
    <p:sldId id="301" r:id="rId13"/>
    <p:sldId id="302" r:id="rId14"/>
    <p:sldId id="306" r:id="rId15"/>
    <p:sldId id="303" r:id="rId16"/>
    <p:sldId id="304" r:id="rId17"/>
    <p:sldId id="271" r:id="rId18"/>
    <p:sldId id="272" r:id="rId19"/>
    <p:sldId id="273" r:id="rId20"/>
    <p:sldId id="274" r:id="rId21"/>
    <p:sldId id="275" r:id="rId22"/>
    <p:sldId id="276" r:id="rId23"/>
    <p:sldId id="292" r:id="rId24"/>
    <p:sldId id="294" r:id="rId25"/>
    <p:sldId id="279" r:id="rId26"/>
    <p:sldId id="280" r:id="rId27"/>
    <p:sldId id="281" r:id="rId28"/>
    <p:sldId id="282" r:id="rId29"/>
    <p:sldId id="283" r:id="rId30"/>
    <p:sldId id="285" r:id="rId31"/>
    <p:sldId id="287" r:id="rId32"/>
    <p:sldId id="288" r:id="rId33"/>
    <p:sldId id="290" r:id="rId34"/>
    <p:sldId id="298" r:id="rId35"/>
    <p:sldId id="297" r:id="rId36"/>
    <p:sldId id="299" r:id="rId37"/>
    <p:sldId id="296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4660"/>
  </p:normalViewPr>
  <p:slideViewPr>
    <p:cSldViewPr snapToGrid="0">
      <p:cViewPr varScale="1">
        <p:scale>
          <a:sx n="70" d="100"/>
          <a:sy n="70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127513-092A-4E11-A422-B973C13247D2}" type="datetimeFigureOut">
              <a:rPr lang="en-US" smtClean="0"/>
              <a:t>04-Oct-15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C6B8A-67D6-437C-BAF7-8282719CAE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504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ariable_(programming)" TargetMode="External"/><Relationship Id="rId7" Type="http://schemas.openxmlformats.org/officeDocument/2006/relationships/hyperlink" Target="https://en.wikipedia.org/wiki/Computer_multitasking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Concurrent_computing" TargetMode="External"/><Relationship Id="rId5" Type="http://schemas.openxmlformats.org/officeDocument/2006/relationships/hyperlink" Target="https://en.wikipedia.org/wiki/Process_(computing)" TargetMode="External"/><Relationship Id="rId4" Type="http://schemas.openxmlformats.org/officeDocument/2006/relationships/hyperlink" Target="https://en.wikipedia.org/wiki/Abstract_data_type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semaphore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Variable (programming)"/>
              </a:rPr>
              <a:t>variable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Abstract data type"/>
              </a:rPr>
              <a:t>abstract data type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that is used for controlling access, by multiple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Process (computing)"/>
              </a:rPr>
              <a:t>processes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to a common resource in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Concurrent computing"/>
              </a:rPr>
              <a:t>concurrent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system such as a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Computer multitasking"/>
              </a:rPr>
              <a:t>multiprogramming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operating system.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C6B8A-67D6-437C-BAF7-8282719CAE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8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 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translation 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lookaside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buffer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TLB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is a memory cache that stores recent translations of virtual memory to physical addresses for faster retrieval.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C6B8A-67D6-437C-BAF7-8282719CAE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19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C6B8A-67D6-437C-BAF7-8282719CAE3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7043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C6B8A-67D6-437C-BAF7-8282719CAE3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87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C6B8A-67D6-437C-BAF7-8282719CAE3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181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9357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850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08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50800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447800"/>
            <a:ext cx="5080000" cy="4648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10363200" cy="457200"/>
          </a:xfrm>
        </p:spPr>
        <p:txBody>
          <a:bodyPr/>
          <a:lstStyle>
            <a:lvl1pPr algn="l">
              <a:lnSpc>
                <a:spcPct val="100000"/>
              </a:lnSpc>
              <a:defRPr sz="1400"/>
            </a:lvl1pPr>
          </a:lstStyle>
          <a:p>
            <a:r>
              <a:rPr lang="en-US" smtClean="0"/>
              <a:t>2003 To be used with S. Dandamudi, “Fundamentals of Computer Organization and Design,” Springer, 2003.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S. Dandamudi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6400" y="6248400"/>
            <a:ext cx="325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Chapter 7: Page </a:t>
            </a:r>
            <a:fld id="{41F244C1-1CF3-410A-9699-1B9C9F4FCF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5342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447800"/>
            <a:ext cx="103632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3848100"/>
            <a:ext cx="10363200" cy="2247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10363200" cy="457200"/>
          </a:xfrm>
        </p:spPr>
        <p:txBody>
          <a:bodyPr/>
          <a:lstStyle>
            <a:lvl1pPr algn="l">
              <a:lnSpc>
                <a:spcPct val="100000"/>
              </a:lnSpc>
              <a:defRPr sz="1400"/>
            </a:lvl1pPr>
          </a:lstStyle>
          <a:p>
            <a:r>
              <a:rPr lang="en-US" smtClean="0"/>
              <a:t>2003 To be used with S. Dandamudi, “Fundamentals of Computer Organization and Design,” Springer, 2003.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 S. Dandamudi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6400" y="6248400"/>
            <a:ext cx="32512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Chapter 7: Page </a:t>
            </a:r>
            <a:fld id="{75A0097C-9ED4-4217-8306-6F77806186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035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993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715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747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55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072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657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176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61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2003 To be used with S. Dandamudi, “Fundamentals of Computer Organization and Design,” Springer, 2003.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 S. Dandamudi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401FF-BA9B-4B92-B614-F13DB4D389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73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ist_of_Intel_microprocesso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ADVANCED PROCESSORS &amp; CONTROLLERS 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Module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825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5804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Clock (CLK)</a:t>
            </a:r>
          </a:p>
          <a:p>
            <a:pPr lvl="1"/>
            <a:r>
              <a:rPr lang="en-US" dirty="0" smtClean="0"/>
              <a:t>System clock signal</a:t>
            </a:r>
          </a:p>
          <a:p>
            <a:r>
              <a:rPr lang="en-US" dirty="0" smtClean="0"/>
              <a:t>Bus ready (BRDY#)</a:t>
            </a:r>
          </a:p>
          <a:p>
            <a:pPr lvl="1"/>
            <a:r>
              <a:rPr lang="en-US" dirty="0" smtClean="0"/>
              <a:t>Used to extend the bus cycle</a:t>
            </a:r>
          </a:p>
          <a:p>
            <a:pPr lvl="2"/>
            <a:r>
              <a:rPr lang="en-US" dirty="0" smtClean="0"/>
              <a:t>Introduces wait states</a:t>
            </a:r>
          </a:p>
          <a:p>
            <a:r>
              <a:rPr lang="en-US" dirty="0" smtClean="0"/>
              <a:t>Bus request (BREQ)</a:t>
            </a:r>
          </a:p>
          <a:p>
            <a:pPr lvl="1"/>
            <a:r>
              <a:rPr lang="en-US" dirty="0" smtClean="0"/>
              <a:t>Used in bus arbitration</a:t>
            </a:r>
          </a:p>
          <a:p>
            <a:r>
              <a:rPr lang="en-US" dirty="0" err="1" smtClean="0"/>
              <a:t>Backoff</a:t>
            </a:r>
            <a:r>
              <a:rPr lang="en-US" dirty="0" smtClean="0"/>
              <a:t> (BOFF#)</a:t>
            </a:r>
          </a:p>
          <a:p>
            <a:pPr lvl="1"/>
            <a:r>
              <a:rPr lang="en-US" dirty="0" smtClean="0"/>
              <a:t>Aborts all pending bus cycles and floats the bus</a:t>
            </a:r>
          </a:p>
          <a:p>
            <a:pPr lvl="1"/>
            <a:r>
              <a:rPr lang="en-US" dirty="0" smtClean="0"/>
              <a:t>Useful to resolve deadlock between two bus masters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10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642019" y="1847850"/>
            <a:ext cx="5305023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Bus hold (HOLD)</a:t>
            </a:r>
          </a:p>
          <a:p>
            <a:pPr lvl="1"/>
            <a:r>
              <a:rPr lang="en-US" smtClean="0"/>
              <a:t>Completes outstanding bus cycles and floats bus</a:t>
            </a:r>
          </a:p>
          <a:p>
            <a:pPr lvl="1"/>
            <a:r>
              <a:rPr lang="en-US" smtClean="0"/>
              <a:t>Asserts HLDA to give control of bus to another master</a:t>
            </a:r>
          </a:p>
          <a:p>
            <a:r>
              <a:rPr lang="en-US" smtClean="0"/>
              <a:t>Bus hold acknowledge (HLDA)</a:t>
            </a:r>
          </a:p>
          <a:p>
            <a:pPr lvl="1"/>
            <a:r>
              <a:rPr lang="en-US" smtClean="0"/>
              <a:t>Indicates the Pentium has given control to another local master</a:t>
            </a:r>
          </a:p>
          <a:p>
            <a:pPr lvl="1"/>
            <a:r>
              <a:rPr lang="en-US" smtClean="0"/>
              <a:t>Pentium continues execution from its internal caches</a:t>
            </a:r>
          </a:p>
          <a:p>
            <a:r>
              <a:rPr lang="en-US" smtClean="0"/>
              <a:t>Cache enable (KEN#)</a:t>
            </a:r>
          </a:p>
          <a:p>
            <a:pPr lvl="1"/>
            <a:r>
              <a:rPr lang="en-US" smtClean="0"/>
              <a:t>If asserted, the current cycle is transformed into cache line fill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281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Write-back/Write-through (WB/WT#)</a:t>
            </a:r>
          </a:p>
          <a:p>
            <a:pPr lvl="1"/>
            <a:r>
              <a:rPr lang="en-US" dirty="0" smtClean="0"/>
              <a:t>Determines the cache write policy to be used</a:t>
            </a:r>
          </a:p>
          <a:p>
            <a:r>
              <a:rPr lang="en-US" dirty="0" smtClean="0"/>
              <a:t>Reset (RESET)</a:t>
            </a:r>
          </a:p>
          <a:p>
            <a:pPr lvl="1"/>
            <a:r>
              <a:rPr lang="en-US" dirty="0" smtClean="0"/>
              <a:t>Resets the processor</a:t>
            </a:r>
          </a:p>
          <a:p>
            <a:pPr lvl="1"/>
            <a:r>
              <a:rPr lang="en-US" dirty="0" smtClean="0"/>
              <a:t>Starts execution at FFFFFFF0H</a:t>
            </a:r>
          </a:p>
          <a:p>
            <a:pPr lvl="1"/>
            <a:r>
              <a:rPr lang="en-US" dirty="0" smtClean="0"/>
              <a:t>Invalidates all internal caches</a:t>
            </a:r>
          </a:p>
          <a:p>
            <a:r>
              <a:rPr lang="en-US" dirty="0" smtClean="0"/>
              <a:t>Initialization (INIT)</a:t>
            </a:r>
          </a:p>
          <a:p>
            <a:pPr lvl="1"/>
            <a:r>
              <a:rPr lang="en-US" dirty="0" smtClean="0"/>
              <a:t>Similar to RESET but internal caches and FP registers are not flushed</a:t>
            </a:r>
          </a:p>
          <a:p>
            <a:pPr lvl="1"/>
            <a:r>
              <a:rPr lang="en-US" dirty="0" smtClean="0"/>
              <a:t>After </a:t>
            </a:r>
            <a:r>
              <a:rPr lang="en-US" dirty="0" err="1" smtClean="0"/>
              <a:t>powerup</a:t>
            </a:r>
            <a:r>
              <a:rPr lang="en-US" dirty="0" smtClean="0"/>
              <a:t>, use RESET (not INIT)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541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0309" y="6176963"/>
            <a:ext cx="10194701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Pentium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8883" y="445911"/>
            <a:ext cx="5957551" cy="5773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30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Superscalar </a:t>
            </a:r>
            <a:r>
              <a:rPr lang="en-US" b="1" dirty="0" smtClean="0"/>
              <a:t>Execution</a:t>
            </a:r>
          </a:p>
          <a:p>
            <a:pPr lvl="1"/>
            <a:r>
              <a:rPr lang="en-US" dirty="0"/>
              <a:t>the Pentium processor can sometimes execute two instructions simultaneously</a:t>
            </a:r>
            <a:r>
              <a:rPr lang="en-US" dirty="0" smtClean="0"/>
              <a:t>.</a:t>
            </a:r>
          </a:p>
          <a:p>
            <a:r>
              <a:rPr lang="en-US" b="1" dirty="0"/>
              <a:t>Pipeline Architecture</a:t>
            </a:r>
            <a:r>
              <a:rPr lang="en-US" b="1" dirty="0" smtClean="0"/>
              <a:t>:</a:t>
            </a:r>
          </a:p>
          <a:p>
            <a:pPr lvl="1"/>
            <a:r>
              <a:rPr lang="en-US" dirty="0"/>
              <a:t>the Pentium processor executes instructions in five stages.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staging, or pipelining, allows the processor to overlap multiple instructions so that it takes less time to execute two instructions in a row. </a:t>
            </a:r>
            <a:endParaRPr lang="en-US" dirty="0" smtClean="0"/>
          </a:p>
          <a:p>
            <a:pPr lvl="1"/>
            <a:r>
              <a:rPr lang="en-US" dirty="0" smtClean="0"/>
              <a:t>Because </a:t>
            </a:r>
            <a:r>
              <a:rPr lang="en-US" dirty="0"/>
              <a:t>of its superscalar architecture, the Pentium processor has two independent processor pipelines.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65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509" y="57491"/>
            <a:ext cx="10515600" cy="1325563"/>
          </a:xfrm>
        </p:spPr>
        <p:txBody>
          <a:bodyPr/>
          <a:lstStyle/>
          <a:p>
            <a:r>
              <a:rPr lang="en-US" dirty="0" smtClean="0"/>
              <a:t>Pipeline concept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616700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4339988" y="1255601"/>
            <a:ext cx="3384645" cy="682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 fetch Instruction </a:t>
            </a:r>
            <a:endParaRPr lang="en-US" dirty="0"/>
          </a:p>
        </p:txBody>
      </p:sp>
      <p:sp>
        <p:nvSpPr>
          <p:cNvPr id="9" name="Flowchart: Process 8"/>
          <p:cNvSpPr/>
          <p:nvPr/>
        </p:nvSpPr>
        <p:spPr>
          <a:xfrm>
            <a:off x="4339987" y="2199750"/>
            <a:ext cx="3384645" cy="682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Decode Instruction and generate control word</a:t>
            </a: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1831074" y="3142358"/>
            <a:ext cx="3384645" cy="682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control word and data memory address 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1817425" y="4104870"/>
            <a:ext cx="3384645" cy="682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data cache</a:t>
            </a:r>
          </a:p>
          <a:p>
            <a:pPr algn="ctr"/>
            <a:r>
              <a:rPr lang="en-US" dirty="0" smtClean="0"/>
              <a:t>Calculate ALU result 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1831074" y="5009210"/>
            <a:ext cx="3384645" cy="682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back results </a:t>
            </a:r>
            <a:endParaRPr lang="en-US" dirty="0"/>
          </a:p>
        </p:txBody>
      </p:sp>
      <p:sp>
        <p:nvSpPr>
          <p:cNvPr id="16" name="Flowchart: Process 15"/>
          <p:cNvSpPr/>
          <p:nvPr/>
        </p:nvSpPr>
        <p:spPr>
          <a:xfrm>
            <a:off x="6803977" y="3175406"/>
            <a:ext cx="3384645" cy="682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Generate control word and data memory address </a:t>
            </a:r>
            <a:endParaRPr lang="en-US" dirty="0"/>
          </a:p>
        </p:txBody>
      </p:sp>
      <p:sp>
        <p:nvSpPr>
          <p:cNvPr id="17" name="Flowchart: Process 16"/>
          <p:cNvSpPr/>
          <p:nvPr/>
        </p:nvSpPr>
        <p:spPr>
          <a:xfrm>
            <a:off x="6790328" y="4137918"/>
            <a:ext cx="3384645" cy="682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Address data cache</a:t>
            </a:r>
          </a:p>
          <a:p>
            <a:pPr algn="ctr"/>
            <a:r>
              <a:rPr lang="en-US" dirty="0" smtClean="0"/>
              <a:t>Calculate ALU result </a:t>
            </a:r>
            <a:endParaRPr lang="en-US" dirty="0"/>
          </a:p>
        </p:txBody>
      </p:sp>
      <p:sp>
        <p:nvSpPr>
          <p:cNvPr id="18" name="Flowchart: Process 17"/>
          <p:cNvSpPr/>
          <p:nvPr/>
        </p:nvSpPr>
        <p:spPr>
          <a:xfrm>
            <a:off x="6803977" y="5042258"/>
            <a:ext cx="3384645" cy="6823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Write back results 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6073254" y="1937989"/>
            <a:ext cx="13647" cy="261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971779" y="2897891"/>
            <a:ext cx="14468" cy="277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496100" y="5698937"/>
            <a:ext cx="13647" cy="261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8650405" y="5743009"/>
            <a:ext cx="13647" cy="261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2793241" y="5960698"/>
            <a:ext cx="140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 pipe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961193" y="5992051"/>
            <a:ext cx="1405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V</a:t>
            </a:r>
            <a:r>
              <a:rPr lang="en-US" dirty="0" smtClean="0"/>
              <a:t> pipe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491138" y="4794597"/>
            <a:ext cx="0" cy="226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489276" y="3843109"/>
            <a:ext cx="13647" cy="261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8596953" y="3892985"/>
            <a:ext cx="13647" cy="261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596953" y="4794597"/>
            <a:ext cx="0" cy="226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ontent Placeholder 5"/>
          <p:cNvSpPr txBox="1">
            <a:spLocks/>
          </p:cNvSpPr>
          <p:nvPr/>
        </p:nvSpPr>
        <p:spPr>
          <a:xfrm>
            <a:off x="1343666" y="185034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215719" y="3175406"/>
            <a:ext cx="1574609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403856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b="1" dirty="0"/>
              <a:t>Branch Target Buffer:</a:t>
            </a:r>
            <a:r>
              <a:rPr lang="en-US" dirty="0"/>
              <a:t> </a:t>
            </a:r>
            <a:endParaRPr lang="en-US" dirty="0" smtClean="0"/>
          </a:p>
          <a:p>
            <a:pPr lvl="1" algn="just"/>
            <a:r>
              <a:rPr lang="en-US" dirty="0" smtClean="0"/>
              <a:t>It fetches </a:t>
            </a:r>
            <a:r>
              <a:rPr lang="en-US" dirty="0"/>
              <a:t>the branch target instruction before it executes the branch instruction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Dual 8-KB On-Chip Caches:</a:t>
            </a:r>
            <a:r>
              <a:rPr lang="en-US" dirty="0"/>
              <a:t> </a:t>
            </a:r>
            <a:endParaRPr lang="en-US" dirty="0" smtClean="0"/>
          </a:p>
          <a:p>
            <a:pPr lvl="1" algn="just"/>
            <a:r>
              <a:rPr lang="en-US" dirty="0" smtClean="0"/>
              <a:t>Has </a:t>
            </a:r>
            <a:r>
              <a:rPr lang="en-US" dirty="0"/>
              <a:t>two separate 8-kilobyte (KB) caches on </a:t>
            </a:r>
            <a:r>
              <a:rPr lang="en-US" dirty="0" smtClean="0"/>
              <a:t>chip</a:t>
            </a:r>
          </a:p>
          <a:p>
            <a:pPr lvl="2" algn="just"/>
            <a:r>
              <a:rPr lang="en-US" dirty="0" smtClean="0"/>
              <a:t>one </a:t>
            </a:r>
            <a:r>
              <a:rPr lang="en-US" dirty="0"/>
              <a:t>for instructions and </a:t>
            </a:r>
            <a:endParaRPr lang="en-US" dirty="0" smtClean="0"/>
          </a:p>
          <a:p>
            <a:pPr lvl="2" algn="just"/>
            <a:r>
              <a:rPr lang="en-US" dirty="0" smtClean="0"/>
              <a:t>one </a:t>
            </a:r>
            <a:r>
              <a:rPr lang="en-US" dirty="0"/>
              <a:t>for </a:t>
            </a:r>
            <a:r>
              <a:rPr lang="en-US" dirty="0" smtClean="0"/>
              <a:t>data</a:t>
            </a:r>
          </a:p>
          <a:p>
            <a:pPr marL="457200" lvl="1" indent="0" algn="just">
              <a:buNone/>
            </a:pPr>
            <a:r>
              <a:rPr lang="en-US" dirty="0" smtClean="0"/>
              <a:t>--</a:t>
            </a:r>
            <a:r>
              <a:rPr lang="en-US" dirty="0"/>
              <a:t>which allows the Pentium processor to fetch data and instructions from the cache simultaneously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Write-Back Cache:</a:t>
            </a:r>
            <a:r>
              <a:rPr lang="en-US" dirty="0"/>
              <a:t> </a:t>
            </a:r>
            <a:endParaRPr lang="en-US" dirty="0" smtClean="0"/>
          </a:p>
          <a:p>
            <a:pPr lvl="1" algn="just"/>
            <a:r>
              <a:rPr lang="en-US" dirty="0" smtClean="0"/>
              <a:t>When </a:t>
            </a:r>
            <a:r>
              <a:rPr lang="en-US" dirty="0"/>
              <a:t>data is modified; only the data in the cache is changed</a:t>
            </a:r>
            <a:r>
              <a:rPr lang="en-US" dirty="0" smtClean="0"/>
              <a:t>.</a:t>
            </a:r>
          </a:p>
          <a:p>
            <a:pPr lvl="1" algn="just"/>
            <a:r>
              <a:rPr lang="en-US" dirty="0" smtClean="0"/>
              <a:t>Memory </a:t>
            </a:r>
            <a:r>
              <a:rPr lang="en-US" dirty="0"/>
              <a:t>data is changed only  when the Pentium processor replaces the modified data in the cache with a different set of data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52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/>
              <a:t>64-Bit </a:t>
            </a:r>
            <a:r>
              <a:rPr lang="en-US" b="1" dirty="0" smtClean="0"/>
              <a:t>Bus</a:t>
            </a:r>
          </a:p>
          <a:p>
            <a:pPr lvl="1" algn="just"/>
            <a:r>
              <a:rPr lang="en-US" dirty="0" smtClean="0"/>
              <a:t>Can </a:t>
            </a:r>
            <a:r>
              <a:rPr lang="en-US" dirty="0"/>
              <a:t>handle up to twice the data load of the Intel486 processor at the same clock frequency.</a:t>
            </a:r>
            <a:endParaRPr lang="en-US" b="1" dirty="0"/>
          </a:p>
          <a:p>
            <a:pPr algn="just"/>
            <a:r>
              <a:rPr lang="en-US" b="1" dirty="0"/>
              <a:t>Instruction Optimization</a:t>
            </a:r>
            <a:r>
              <a:rPr lang="en-US" b="1" dirty="0" smtClean="0"/>
              <a:t>:</a:t>
            </a:r>
          </a:p>
          <a:p>
            <a:pPr lvl="1" algn="just"/>
            <a:r>
              <a:rPr lang="en-US" dirty="0" smtClean="0"/>
              <a:t>Has </a:t>
            </a:r>
            <a:r>
              <a:rPr lang="en-US" dirty="0"/>
              <a:t>been optimized to run critical instructions in fewer clock cycles than the Intel486 processor.</a:t>
            </a:r>
            <a:endParaRPr lang="en-US" b="1" dirty="0" smtClean="0"/>
          </a:p>
          <a:p>
            <a:pPr algn="just"/>
            <a:r>
              <a:rPr lang="en-US" b="1" dirty="0"/>
              <a:t>Floating-Point Optimization</a:t>
            </a:r>
            <a:r>
              <a:rPr lang="en-US" b="1" dirty="0" smtClean="0"/>
              <a:t>:</a:t>
            </a:r>
          </a:p>
          <a:p>
            <a:pPr lvl="1" algn="just"/>
            <a:r>
              <a:rPr lang="en-US" dirty="0" smtClean="0"/>
              <a:t>Executes </a:t>
            </a:r>
            <a:r>
              <a:rPr lang="en-US" dirty="0"/>
              <a:t>individual instructions faster through execution pipelining, which allows multiple floating-point instructions to be executed at the same time.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458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Registers</a:t>
            </a:r>
            <a:endParaRPr lang="en-US" dirty="0"/>
          </a:p>
        </p:txBody>
      </p:sp>
      <p:pic>
        <p:nvPicPr>
          <p:cNvPr id="4" name="Picture 5" descr="D:\My Documents\Books\arch_book\SLIDES\arch_book_slides\data_reg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931832"/>
            <a:ext cx="5013630" cy="301580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6" descr="D:\My Documents\Books\arch_book\SLIDES\arch_book_slides\PI_REGS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5236" y="1823434"/>
            <a:ext cx="4639798" cy="380463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1703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Flag Register</a:t>
            </a:r>
            <a:endParaRPr lang="en-US" dirty="0"/>
          </a:p>
        </p:txBody>
      </p:sp>
      <p:pic>
        <p:nvPicPr>
          <p:cNvPr id="4" name="Picture 5" descr="D:\My Documents\Books\arch_book\SLIDES\arch_book_slides\flags_reg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550" y="1825625"/>
            <a:ext cx="8856900" cy="435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44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lnSpc>
                <a:spcPct val="90000"/>
              </a:lnSpc>
              <a:spcBef>
                <a:spcPct val="0"/>
              </a:spcBef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Pentium Registers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registers</a:t>
            </a:r>
          </a:p>
          <a:p>
            <a:pPr lvl="1"/>
            <a:r>
              <a:rPr lang="en-US" dirty="0" smtClean="0"/>
              <a:t>(E)IP</a:t>
            </a:r>
          </a:p>
          <a:p>
            <a:pPr lvl="2"/>
            <a:r>
              <a:rPr lang="en-US" dirty="0" smtClean="0"/>
              <a:t>Program counter</a:t>
            </a:r>
          </a:p>
          <a:p>
            <a:pPr lvl="1"/>
            <a:r>
              <a:rPr lang="en-US" dirty="0" smtClean="0"/>
              <a:t>(E) FLAGS</a:t>
            </a:r>
          </a:p>
          <a:p>
            <a:pPr lvl="2"/>
            <a:r>
              <a:rPr lang="en-US" dirty="0" smtClean="0"/>
              <a:t>Status flags</a:t>
            </a:r>
          </a:p>
          <a:p>
            <a:pPr lvl="3"/>
            <a:r>
              <a:rPr lang="en-US" dirty="0" smtClean="0"/>
              <a:t>Record status information about the result of the last arithmetic/logical instruction</a:t>
            </a:r>
          </a:p>
          <a:p>
            <a:pPr lvl="2"/>
            <a:r>
              <a:rPr lang="en-US" dirty="0" smtClean="0"/>
              <a:t>Direction flag</a:t>
            </a:r>
          </a:p>
          <a:p>
            <a:pPr lvl="3"/>
            <a:r>
              <a:rPr lang="en-US" dirty="0" smtClean="0"/>
              <a:t>Forward/backward direction for data copy</a:t>
            </a:r>
          </a:p>
          <a:p>
            <a:pPr lvl="2"/>
            <a:r>
              <a:rPr lang="en-US" dirty="0" smtClean="0"/>
              <a:t>System flags</a:t>
            </a:r>
          </a:p>
          <a:p>
            <a:pPr lvl="3"/>
            <a:r>
              <a:rPr lang="en-US" dirty="0" smtClean="0"/>
              <a:t>IF : interrupt enable</a:t>
            </a:r>
          </a:p>
          <a:p>
            <a:pPr lvl="3"/>
            <a:r>
              <a:rPr lang="en-US" dirty="0" smtClean="0"/>
              <a:t>TF : Trap flag (useful in single-stepping)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60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Advanced Microprocessor Architecture- </a:t>
            </a:r>
            <a:r>
              <a:rPr lang="en-US" b="1" dirty="0" smtClean="0"/>
              <a:t>Pentium</a:t>
            </a:r>
          </a:p>
          <a:p>
            <a:r>
              <a:rPr lang="en-US" b="1" dirty="0" smtClean="0"/>
              <a:t>Concept </a:t>
            </a:r>
            <a:r>
              <a:rPr lang="en-US" b="1" dirty="0"/>
              <a:t>of CISC and RISC </a:t>
            </a:r>
            <a:r>
              <a:rPr lang="en-US" b="1" dirty="0" smtClean="0"/>
              <a:t>processors</a:t>
            </a:r>
          </a:p>
          <a:p>
            <a:r>
              <a:rPr lang="en-US" b="1" dirty="0" smtClean="0"/>
              <a:t>Introduction </a:t>
            </a:r>
            <a:r>
              <a:rPr lang="en-US" b="1" dirty="0"/>
              <a:t>to ARM processor and PIC micro </a:t>
            </a:r>
            <a:r>
              <a:rPr lang="en-US" b="1" dirty="0" smtClean="0"/>
              <a:t>controller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226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Pentium Registers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20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82015" y="1911440"/>
            <a:ext cx="38100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Segment register </a:t>
            </a:r>
          </a:p>
          <a:p>
            <a:pPr lvl="1"/>
            <a:r>
              <a:rPr lang="en-US" sz="2000" dirty="0" smtClean="0"/>
              <a:t>Six 16-bit registers</a:t>
            </a:r>
          </a:p>
          <a:p>
            <a:pPr lvl="1"/>
            <a:r>
              <a:rPr lang="en-US" sz="2000" dirty="0" smtClean="0"/>
              <a:t>Support segmented memory architecture</a:t>
            </a:r>
          </a:p>
          <a:p>
            <a:pPr lvl="1"/>
            <a:r>
              <a:rPr lang="en-US" sz="2000" dirty="0" smtClean="0"/>
              <a:t>At any time, only six segments are accessible</a:t>
            </a:r>
          </a:p>
          <a:p>
            <a:pPr lvl="1"/>
            <a:r>
              <a:rPr lang="en-US" sz="2000" dirty="0" smtClean="0"/>
              <a:t>Segments contain distinct contents</a:t>
            </a:r>
          </a:p>
          <a:p>
            <a:pPr lvl="2"/>
            <a:r>
              <a:rPr lang="en-US" sz="1800" dirty="0" smtClean="0"/>
              <a:t>Code</a:t>
            </a:r>
          </a:p>
          <a:p>
            <a:pPr lvl="2"/>
            <a:r>
              <a:rPr lang="en-US" sz="1800" dirty="0" smtClean="0"/>
              <a:t>Data</a:t>
            </a:r>
          </a:p>
          <a:p>
            <a:pPr lvl="2"/>
            <a:r>
              <a:rPr lang="en-US" sz="1800" dirty="0" smtClean="0"/>
              <a:t>Stack</a:t>
            </a:r>
          </a:p>
          <a:p>
            <a:pPr lvl="2"/>
            <a:r>
              <a:rPr lang="en-US" sz="1800" dirty="0" smtClean="0"/>
              <a:t>Extra </a:t>
            </a:r>
            <a:endParaRPr lang="en-US" sz="1800" dirty="0"/>
          </a:p>
        </p:txBody>
      </p:sp>
      <p:pic>
        <p:nvPicPr>
          <p:cNvPr id="5" name="Picture 6" descr="D:\My Documents\Books\arch_book\SLIDES\arch_book_slides\SEG_REG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10330" y="2496355"/>
            <a:ext cx="3810000" cy="3352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0853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Mode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Pentium supports two modes</a:t>
            </a:r>
          </a:p>
          <a:p>
            <a:pPr lvl="1"/>
            <a:r>
              <a:rPr lang="en-US" dirty="0" smtClean="0"/>
              <a:t>Real mode</a:t>
            </a:r>
          </a:p>
          <a:p>
            <a:pPr lvl="2"/>
            <a:r>
              <a:rPr lang="en-US" dirty="0" smtClean="0"/>
              <a:t>Uses 16-bit addresses</a:t>
            </a:r>
          </a:p>
          <a:p>
            <a:pPr lvl="2"/>
            <a:r>
              <a:rPr lang="en-US" dirty="0" smtClean="0"/>
              <a:t>Runs 8086 programs </a:t>
            </a:r>
          </a:p>
          <a:p>
            <a:pPr lvl="2"/>
            <a:r>
              <a:rPr lang="en-US" dirty="0" smtClean="0"/>
              <a:t>Pentium acts as a faster 8086</a:t>
            </a:r>
          </a:p>
          <a:p>
            <a:pPr lvl="2">
              <a:buFontTx/>
              <a:buNone/>
            </a:pPr>
            <a:endParaRPr lang="en-US" dirty="0" smtClean="0"/>
          </a:p>
          <a:p>
            <a:pPr lvl="1"/>
            <a:r>
              <a:rPr lang="en-US" dirty="0" smtClean="0"/>
              <a:t>Protected mode</a:t>
            </a:r>
          </a:p>
          <a:p>
            <a:pPr lvl="2"/>
            <a:r>
              <a:rPr lang="en-US" dirty="0" smtClean="0"/>
              <a:t>32-bit mode</a:t>
            </a:r>
          </a:p>
          <a:p>
            <a:pPr lvl="2"/>
            <a:r>
              <a:rPr lang="en-US" dirty="0" smtClean="0"/>
              <a:t>Native mode of Pentium</a:t>
            </a:r>
          </a:p>
          <a:p>
            <a:pPr lvl="2"/>
            <a:r>
              <a:rPr lang="en-US" dirty="0" smtClean="0"/>
              <a:t>Supports segmentation and paging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99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Mode Architecture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948966" cy="4351338"/>
          </a:xfrm>
        </p:spPr>
        <p:txBody>
          <a:bodyPr/>
          <a:lstStyle/>
          <a:p>
            <a:r>
              <a:rPr lang="en-US" sz="2400" dirty="0" smtClean="0"/>
              <a:t>Segmented organization</a:t>
            </a:r>
          </a:p>
          <a:p>
            <a:pPr lvl="1"/>
            <a:r>
              <a:rPr lang="en-US" sz="2000" dirty="0" smtClean="0"/>
              <a:t>16-bit wide segments</a:t>
            </a:r>
          </a:p>
          <a:p>
            <a:pPr lvl="1"/>
            <a:r>
              <a:rPr lang="en-US" sz="2000" dirty="0" smtClean="0"/>
              <a:t>Two components</a:t>
            </a:r>
          </a:p>
          <a:p>
            <a:pPr lvl="2"/>
            <a:r>
              <a:rPr lang="en-US" sz="1800" dirty="0" smtClean="0"/>
              <a:t>Base (16 bits)</a:t>
            </a:r>
          </a:p>
          <a:p>
            <a:pPr lvl="2"/>
            <a:r>
              <a:rPr lang="en-US" sz="1800" dirty="0" smtClean="0"/>
              <a:t>Offset (16 bits)</a:t>
            </a:r>
          </a:p>
          <a:p>
            <a:r>
              <a:rPr lang="en-US" sz="2400" dirty="0" smtClean="0"/>
              <a:t>Two-component specification is called </a:t>
            </a:r>
            <a:r>
              <a:rPr lang="en-US" sz="2400" b="1" i="1" dirty="0" smtClean="0"/>
              <a:t>logical address</a:t>
            </a:r>
          </a:p>
          <a:p>
            <a:pPr lvl="1"/>
            <a:r>
              <a:rPr lang="en-US" sz="2000" dirty="0" smtClean="0"/>
              <a:t>Also called</a:t>
            </a:r>
            <a:r>
              <a:rPr lang="en-US" sz="2000" b="1" i="1" dirty="0" smtClean="0"/>
              <a:t> effective address</a:t>
            </a:r>
          </a:p>
          <a:p>
            <a:r>
              <a:rPr lang="en-US" sz="2400" dirty="0" smtClean="0"/>
              <a:t>20-bit </a:t>
            </a:r>
            <a:r>
              <a:rPr lang="en-US" sz="2400" b="1" i="1" dirty="0" smtClean="0"/>
              <a:t>physical address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22</a:t>
            </a:fld>
            <a:endParaRPr lang="en-US"/>
          </a:p>
        </p:txBody>
      </p:sp>
      <p:pic>
        <p:nvPicPr>
          <p:cNvPr id="4" name="Picture 6" descr="D:\My Documents\Books\arch_book\SLIDES\arch_book_slides\logicaladdres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069429" y="1825624"/>
            <a:ext cx="3810000" cy="4188809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02627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Real Mode Architecture (cont’d)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400"/>
              <a:t>Programs can access up to six segments at any time</a:t>
            </a:r>
          </a:p>
          <a:p>
            <a:r>
              <a:rPr lang="en-US" sz="2400"/>
              <a:t>Two of these are for </a:t>
            </a:r>
          </a:p>
          <a:p>
            <a:pPr lvl="1"/>
            <a:r>
              <a:rPr lang="en-US" sz="2000"/>
              <a:t>Data</a:t>
            </a:r>
          </a:p>
          <a:p>
            <a:pPr lvl="1"/>
            <a:r>
              <a:rPr lang="en-US" sz="2000"/>
              <a:t>Code</a:t>
            </a:r>
          </a:p>
          <a:p>
            <a:r>
              <a:rPr lang="en-US" sz="2400"/>
              <a:t>Another segment is typically used for</a:t>
            </a:r>
          </a:p>
          <a:p>
            <a:pPr lvl="1"/>
            <a:r>
              <a:rPr lang="en-US" sz="2000"/>
              <a:t>Stack</a:t>
            </a:r>
          </a:p>
          <a:p>
            <a:r>
              <a:rPr lang="en-US" sz="2400"/>
              <a:t>Other segments can be used for </a:t>
            </a:r>
          </a:p>
          <a:p>
            <a:pPr lvl="1"/>
            <a:r>
              <a:rPr lang="en-US" sz="2000"/>
              <a:t>data, code,..</a:t>
            </a:r>
          </a:p>
        </p:txBody>
      </p:sp>
      <p:pic>
        <p:nvPicPr>
          <p:cNvPr id="447493" name="Picture 5" descr="D:\My Documents\Books\arch_book\SLIDES\arch_book_slides\SEGMENTS.gif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72200" y="1458914"/>
            <a:ext cx="3810000" cy="4624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7: Page </a:t>
            </a:r>
            <a:fld id="{41F244C1-1CF3-410A-9699-1B9C9F4FCF3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21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Protected Mode Architecture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447800"/>
            <a:ext cx="7772400" cy="2895600"/>
          </a:xfrm>
        </p:spPr>
        <p:txBody>
          <a:bodyPr/>
          <a:lstStyle/>
          <a:p>
            <a:r>
              <a:rPr lang="en-US" sz="2400"/>
              <a:t>Supports sophisticated segmentation</a:t>
            </a:r>
          </a:p>
          <a:p>
            <a:r>
              <a:rPr lang="en-US" sz="2400"/>
              <a:t>Segment unit translates 32-bit logical address to 32-bit linear address</a:t>
            </a:r>
          </a:p>
          <a:p>
            <a:r>
              <a:rPr lang="en-US" sz="2400"/>
              <a:t>Paging unit translates 32-bit linear address to 32-bit physical address</a:t>
            </a:r>
          </a:p>
          <a:p>
            <a:pPr lvl="1"/>
            <a:r>
              <a:rPr lang="en-US" sz="2000"/>
              <a:t>If no paging is used</a:t>
            </a:r>
          </a:p>
          <a:p>
            <a:pPr lvl="2"/>
            <a:r>
              <a:rPr lang="en-US" sz="1800"/>
              <a:t>Linear address = physical address</a:t>
            </a:r>
          </a:p>
          <a:p>
            <a:endParaRPr lang="en-US" sz="2400"/>
          </a:p>
        </p:txBody>
      </p:sp>
      <p:pic>
        <p:nvPicPr>
          <p:cNvPr id="449542" name="Picture 6" descr="D:\My Documents\Books\arch_book\SLIDES\arch_book_slides\three_addresses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352014"/>
            <a:ext cx="10363200" cy="12400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Chapter 7: Page </a:t>
            </a:r>
            <a:fld id="{75A0097C-9ED4-4217-8306-6F77806186B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852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Mode Architecture (cont’d)</a:t>
            </a:r>
          </a:p>
        </p:txBody>
      </p:sp>
      <p:pic>
        <p:nvPicPr>
          <p:cNvPr id="450565" name="Picture 5" descr="D:\My Documents\Books\arch_book\SLIDES\arch_book_slides\segment_xlat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8040" y="1426717"/>
            <a:ext cx="8877056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25</a:t>
            </a:fld>
            <a:endParaRPr lang="en-US"/>
          </a:p>
        </p:txBody>
      </p:sp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1100071" y="5705585"/>
            <a:ext cx="1995803" cy="36933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Address translation</a:t>
            </a:r>
          </a:p>
        </p:txBody>
      </p:sp>
    </p:spTree>
    <p:extLst>
      <p:ext uri="{BB962C8B-B14F-4D97-AF65-F5344CB8AC3E}">
        <p14:creationId xmlns:p14="http://schemas.microsoft.com/office/powerpoint/2010/main" val="2431746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Mode Architecture (cont’d)</a:t>
            </a:r>
          </a:p>
        </p:txBody>
      </p:sp>
      <p:sp>
        <p:nvSpPr>
          <p:cNvPr id="473092" name="Rectangle 4"/>
          <p:cNvSpPr>
            <a:spLocks noGrp="1" noChangeArrowheads="1"/>
          </p:cNvSpPr>
          <p:nvPr>
            <p:ph idx="1"/>
          </p:nvPr>
        </p:nvSpPr>
        <p:spPr>
          <a:xfrm>
            <a:off x="838200" y="1838504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/>
              <a:t>Index</a:t>
            </a:r>
          </a:p>
          <a:p>
            <a:pPr lvl="1">
              <a:lnSpc>
                <a:spcPct val="90000"/>
              </a:lnSpc>
            </a:pPr>
            <a:r>
              <a:rPr lang="en-US"/>
              <a:t>Selects a descriptor from one of two descriptor tables</a:t>
            </a:r>
          </a:p>
          <a:p>
            <a:pPr lvl="2">
              <a:lnSpc>
                <a:spcPct val="90000"/>
              </a:lnSpc>
            </a:pPr>
            <a:r>
              <a:rPr lang="en-US"/>
              <a:t>Local</a:t>
            </a:r>
          </a:p>
          <a:p>
            <a:pPr lvl="2">
              <a:lnSpc>
                <a:spcPct val="90000"/>
              </a:lnSpc>
            </a:pPr>
            <a:r>
              <a:rPr lang="en-US"/>
              <a:t>Global</a:t>
            </a:r>
          </a:p>
          <a:p>
            <a:pPr>
              <a:lnSpc>
                <a:spcPct val="90000"/>
              </a:lnSpc>
            </a:pPr>
            <a:r>
              <a:rPr lang="en-US"/>
              <a:t>Table Indicator (TI)</a:t>
            </a:r>
          </a:p>
          <a:p>
            <a:pPr lvl="1">
              <a:lnSpc>
                <a:spcPct val="90000"/>
              </a:lnSpc>
            </a:pPr>
            <a:r>
              <a:rPr lang="en-US"/>
              <a:t>Select the descriptor table to be used</a:t>
            </a:r>
          </a:p>
          <a:p>
            <a:pPr lvl="2">
              <a:lnSpc>
                <a:spcPct val="90000"/>
              </a:lnSpc>
            </a:pPr>
            <a:r>
              <a:rPr lang="en-US"/>
              <a:t>0 = Local descriptor table </a:t>
            </a:r>
          </a:p>
          <a:p>
            <a:pPr lvl="2">
              <a:lnSpc>
                <a:spcPct val="90000"/>
              </a:lnSpc>
            </a:pPr>
            <a:r>
              <a:rPr lang="en-US"/>
              <a:t>1 = Global descriptor table </a:t>
            </a:r>
          </a:p>
          <a:p>
            <a:pPr>
              <a:lnSpc>
                <a:spcPct val="90000"/>
              </a:lnSpc>
            </a:pPr>
            <a:r>
              <a:rPr lang="en-US"/>
              <a:t>Requestor Privilege Level (RPL)</a:t>
            </a:r>
          </a:p>
          <a:p>
            <a:pPr lvl="1">
              <a:lnSpc>
                <a:spcPct val="90000"/>
              </a:lnSpc>
            </a:pPr>
            <a:r>
              <a:rPr lang="en-US"/>
              <a:t>Privilege level to provide protected access to data</a:t>
            </a:r>
          </a:p>
          <a:p>
            <a:pPr lvl="2">
              <a:lnSpc>
                <a:spcPct val="90000"/>
              </a:lnSpc>
            </a:pPr>
            <a:r>
              <a:rPr lang="en-US"/>
              <a:t>Smaller the RPL, higher the privilege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5933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Protected Mode Architecture (cont’d)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21217" y="1435099"/>
            <a:ext cx="9787944" cy="2016439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dirty="0"/>
              <a:t>Visible part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Instructions to load segment selector</a:t>
            </a:r>
          </a:p>
          <a:p>
            <a:pPr lvl="4">
              <a:lnSpc>
                <a:spcPct val="90000"/>
              </a:lnSpc>
            </a:pPr>
            <a:r>
              <a:rPr lang="en-US" sz="2000" b="1" dirty="0" err="1">
                <a:latin typeface="Courier New" panose="02070309020205020404" pitchFamily="49" charset="0"/>
              </a:rPr>
              <a:t>mov</a:t>
            </a:r>
            <a:r>
              <a:rPr lang="en-US" sz="2000" b="1" dirty="0">
                <a:latin typeface="Courier New" panose="02070309020205020404" pitchFamily="49" charset="0"/>
              </a:rPr>
              <a:t>, pop, </a:t>
            </a:r>
            <a:r>
              <a:rPr lang="en-US" sz="2000" b="1" dirty="0" err="1">
                <a:latin typeface="Courier New" panose="02070309020205020404" pitchFamily="49" charset="0"/>
              </a:rPr>
              <a:t>lds</a:t>
            </a:r>
            <a:r>
              <a:rPr lang="en-US" sz="2000" b="1" dirty="0">
                <a:latin typeface="Courier New" panose="02070309020205020404" pitchFamily="49" charset="0"/>
              </a:rPr>
              <a:t>, les, </a:t>
            </a:r>
            <a:r>
              <a:rPr lang="en-US" sz="2000" b="1" dirty="0" err="1">
                <a:latin typeface="Courier New" panose="02070309020205020404" pitchFamily="49" charset="0"/>
              </a:rPr>
              <a:t>lss</a:t>
            </a:r>
            <a:r>
              <a:rPr lang="en-US" sz="2000" b="1" dirty="0">
                <a:latin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</a:rPr>
              <a:t>lgs</a:t>
            </a:r>
            <a:r>
              <a:rPr lang="en-US" sz="2000" b="1" dirty="0">
                <a:latin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</a:rPr>
              <a:t>lfs</a:t>
            </a:r>
            <a:endParaRPr lang="en-US" sz="2000" b="1" dirty="0">
              <a:latin typeface="Courier New" panose="02070309020205020404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Invisible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Automatically loaded when the visible part is loaded from a descriptor table</a:t>
            </a:r>
          </a:p>
        </p:txBody>
      </p:sp>
      <p:pic>
        <p:nvPicPr>
          <p:cNvPr id="452615" name="Picture 7" descr="D:\My Documents\Books\arch_book\SLIDES\arch_book_slides\expanded_seg_regs.gif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3554413"/>
            <a:ext cx="7772400" cy="26939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5564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Mode Architecture (cont’d)</a:t>
            </a:r>
          </a:p>
        </p:txBody>
      </p:sp>
      <p:pic>
        <p:nvPicPr>
          <p:cNvPr id="453637" name="Picture 5" descr="D:\My Documents\Books\arch_book\SLIDES\arch_book_slides\seg_descriptor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650" y="1825625"/>
            <a:ext cx="9442699" cy="4351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28</a:t>
            </a:fld>
            <a:endParaRPr lang="en-US"/>
          </a:p>
        </p:txBody>
      </p:sp>
      <p:sp>
        <p:nvSpPr>
          <p:cNvPr id="453638" name="Text Box 6"/>
          <p:cNvSpPr txBox="1">
            <a:spLocks noChangeArrowheads="1"/>
          </p:cNvSpPr>
          <p:nvPr/>
        </p:nvSpPr>
        <p:spPr bwMode="auto">
          <a:xfrm>
            <a:off x="4800601" y="1447800"/>
            <a:ext cx="2019527" cy="369332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Segment descriptor</a:t>
            </a:r>
            <a:endParaRPr lang="en-CA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61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Mode Architecture (cont’d)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4004256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Base address</a:t>
            </a:r>
          </a:p>
          <a:p>
            <a:pPr lvl="1"/>
            <a:r>
              <a:rPr lang="en-US" dirty="0"/>
              <a:t>32-bit segment starting address</a:t>
            </a:r>
          </a:p>
          <a:p>
            <a:r>
              <a:rPr lang="en-US" dirty="0"/>
              <a:t>Granularity (G)</a:t>
            </a:r>
          </a:p>
          <a:p>
            <a:pPr lvl="1"/>
            <a:r>
              <a:rPr lang="en-US" dirty="0"/>
              <a:t>Indicates whether the segment size is in </a:t>
            </a:r>
          </a:p>
          <a:p>
            <a:pPr lvl="2"/>
            <a:r>
              <a:rPr lang="en-US" dirty="0"/>
              <a:t>0 = bytes, or </a:t>
            </a:r>
          </a:p>
          <a:p>
            <a:pPr lvl="2"/>
            <a:r>
              <a:rPr lang="en-US" dirty="0"/>
              <a:t>1 = 4KB</a:t>
            </a:r>
          </a:p>
          <a:p>
            <a:r>
              <a:rPr lang="en-US" dirty="0"/>
              <a:t>Segment Limit</a:t>
            </a:r>
          </a:p>
          <a:p>
            <a:pPr lvl="1"/>
            <a:r>
              <a:rPr lang="en-US" dirty="0"/>
              <a:t>20-bit value specifies the segment size</a:t>
            </a:r>
          </a:p>
          <a:p>
            <a:pPr lvl="2"/>
            <a:r>
              <a:rPr lang="en-US" dirty="0"/>
              <a:t>G = 0: 1byte to 1 MB</a:t>
            </a:r>
          </a:p>
          <a:p>
            <a:pPr lvl="2"/>
            <a:r>
              <a:rPr lang="en-US" dirty="0"/>
              <a:t>G = 1: 4KB to 4GB, in increments of 4KB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29</a:t>
            </a:fld>
            <a:endParaRPr lang="en-US"/>
          </a:p>
        </p:txBody>
      </p:sp>
      <p:sp>
        <p:nvSpPr>
          <p:cNvPr id="9" name="Rectangle 1027"/>
          <p:cNvSpPr txBox="1">
            <a:spLocks noChangeArrowheads="1"/>
          </p:cNvSpPr>
          <p:nvPr/>
        </p:nvSpPr>
        <p:spPr>
          <a:xfrm>
            <a:off x="6260206" y="1825625"/>
            <a:ext cx="395274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D/B bit</a:t>
            </a:r>
          </a:p>
          <a:p>
            <a:pPr lvl="1"/>
            <a:r>
              <a:rPr lang="en-US" smtClean="0"/>
              <a:t>Code segment</a:t>
            </a:r>
          </a:p>
          <a:p>
            <a:pPr lvl="2"/>
            <a:r>
              <a:rPr lang="en-US" smtClean="0"/>
              <a:t>D bit: default size operands and offset value</a:t>
            </a:r>
          </a:p>
          <a:p>
            <a:pPr lvl="3"/>
            <a:r>
              <a:rPr lang="en-US" smtClean="0"/>
              <a:t>D = 0: 16-bit values</a:t>
            </a:r>
          </a:p>
          <a:p>
            <a:pPr lvl="3"/>
            <a:r>
              <a:rPr lang="en-US" smtClean="0"/>
              <a:t>D = 1: 32-bit values</a:t>
            </a:r>
          </a:p>
          <a:p>
            <a:pPr lvl="1"/>
            <a:r>
              <a:rPr lang="en-US" smtClean="0"/>
              <a:t>Data segment</a:t>
            </a:r>
          </a:p>
          <a:p>
            <a:pPr lvl="2"/>
            <a:r>
              <a:rPr lang="en-US" smtClean="0"/>
              <a:t>B bit: controls the size of the stack and stack pointer</a:t>
            </a:r>
          </a:p>
          <a:p>
            <a:pPr lvl="3"/>
            <a:r>
              <a:rPr lang="en-US" smtClean="0"/>
              <a:t>B = 0: SP is used with an upper bound of FFFFH</a:t>
            </a:r>
          </a:p>
          <a:p>
            <a:pPr lvl="3"/>
            <a:r>
              <a:rPr lang="en-US" smtClean="0"/>
              <a:t>B = 1: ESP is used with an upper bound of FFFFFFFFH	</a:t>
            </a:r>
          </a:p>
          <a:p>
            <a:pPr lvl="1"/>
            <a:r>
              <a:rPr lang="en-US" smtClean="0"/>
              <a:t>Cleared for real mode</a:t>
            </a:r>
          </a:p>
          <a:p>
            <a:pPr lvl="1"/>
            <a:r>
              <a:rPr lang="en-US" smtClean="0"/>
              <a:t>Set for protected mode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1703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3</a:t>
            </a:fld>
            <a:endParaRPr lang="en-US"/>
          </a:p>
        </p:txBody>
      </p:sp>
      <p:sp>
        <p:nvSpPr>
          <p:cNvPr id="5" name="AutoShape 2" descr="Image result for pent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6630" name="Picture 6" descr="http://www.notebookcheck.com/fileadmin/_migrated/pics/800px-Pentium_logo_ne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9708"/>
            <a:ext cx="10515599" cy="6240921"/>
          </a:xfrm>
          <a:prstGeom prst="roundRect">
            <a:avLst>
              <a:gd name="adj" fmla="val 1416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0578790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Mode Architecture (cont’d)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>
          <a:xfrm>
            <a:off x="696532" y="1690688"/>
            <a:ext cx="4802746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S bit</a:t>
            </a:r>
          </a:p>
          <a:p>
            <a:pPr lvl="1"/>
            <a:r>
              <a:rPr lang="en-US" sz="2000" dirty="0"/>
              <a:t>Identifies whether </a:t>
            </a:r>
          </a:p>
          <a:p>
            <a:pPr lvl="2"/>
            <a:r>
              <a:rPr lang="en-US" sz="1800" dirty="0"/>
              <a:t>System segment, or</a:t>
            </a:r>
          </a:p>
          <a:p>
            <a:pPr lvl="2"/>
            <a:r>
              <a:rPr lang="en-US" sz="1800" dirty="0"/>
              <a:t>Application segment</a:t>
            </a:r>
          </a:p>
          <a:p>
            <a:r>
              <a:rPr lang="en-US" sz="2400" dirty="0"/>
              <a:t>Descriptor privilege level (DPL)</a:t>
            </a:r>
          </a:p>
          <a:p>
            <a:pPr lvl="1"/>
            <a:r>
              <a:rPr lang="en-US" sz="2000" dirty="0"/>
              <a:t>Defines segment privilege level</a:t>
            </a:r>
          </a:p>
          <a:p>
            <a:r>
              <a:rPr lang="en-US" sz="2400" dirty="0"/>
              <a:t>Type</a:t>
            </a:r>
          </a:p>
          <a:p>
            <a:pPr lvl="1"/>
            <a:r>
              <a:rPr lang="en-US" sz="2000" dirty="0"/>
              <a:t>Identifies type of segment</a:t>
            </a:r>
          </a:p>
          <a:p>
            <a:pPr lvl="2"/>
            <a:r>
              <a:rPr lang="en-US" sz="1800" dirty="0"/>
              <a:t>Data segment: read-only, read-write, …</a:t>
            </a:r>
          </a:p>
          <a:p>
            <a:pPr lvl="2"/>
            <a:r>
              <a:rPr lang="en-US" sz="1800" dirty="0"/>
              <a:t>Code segment: execute-only, execute/read-only, …</a:t>
            </a:r>
          </a:p>
          <a:p>
            <a:r>
              <a:rPr lang="en-US" sz="2400" dirty="0"/>
              <a:t>P bit</a:t>
            </a:r>
          </a:p>
          <a:p>
            <a:pPr lvl="1"/>
            <a:r>
              <a:rPr lang="en-US" sz="2000" dirty="0"/>
              <a:t>Indicates whether the segment is present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30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5770808" y="1690688"/>
            <a:ext cx="445501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Three types of segment descriptor tables</a:t>
            </a:r>
          </a:p>
          <a:p>
            <a:pPr lvl="1"/>
            <a:r>
              <a:rPr lang="en-US" dirty="0" smtClean="0"/>
              <a:t>Global descriptor table (GDT)</a:t>
            </a:r>
          </a:p>
          <a:p>
            <a:pPr lvl="2"/>
            <a:r>
              <a:rPr lang="en-US" dirty="0" smtClean="0"/>
              <a:t>Only one in the system</a:t>
            </a:r>
          </a:p>
          <a:p>
            <a:pPr lvl="2"/>
            <a:r>
              <a:rPr lang="en-US" dirty="0" smtClean="0"/>
              <a:t>Contains OS code and data</a:t>
            </a:r>
          </a:p>
          <a:p>
            <a:pPr lvl="2"/>
            <a:r>
              <a:rPr lang="en-US" dirty="0" smtClean="0"/>
              <a:t>Available to all tasks</a:t>
            </a:r>
          </a:p>
          <a:p>
            <a:pPr lvl="1"/>
            <a:r>
              <a:rPr lang="en-US" dirty="0" smtClean="0"/>
              <a:t>Local descriptor table (LDT)</a:t>
            </a:r>
          </a:p>
          <a:p>
            <a:pPr lvl="2"/>
            <a:r>
              <a:rPr lang="en-US" dirty="0" smtClean="0"/>
              <a:t>Several LDTs</a:t>
            </a:r>
          </a:p>
          <a:p>
            <a:pPr lvl="2"/>
            <a:r>
              <a:rPr lang="en-US" dirty="0" smtClean="0"/>
              <a:t>Contains descriptors of a program</a:t>
            </a:r>
          </a:p>
          <a:p>
            <a:pPr lvl="1"/>
            <a:r>
              <a:rPr lang="en-US" dirty="0" smtClean="0"/>
              <a:t>Interrupt descriptor table (IDT)</a:t>
            </a:r>
          </a:p>
          <a:p>
            <a:pPr lvl="2"/>
            <a:r>
              <a:rPr lang="en-US" dirty="0" smtClean="0"/>
              <a:t>Used in interrupt processing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8693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Mode Architecture (cont’d)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Segmentation Models </a:t>
            </a:r>
          </a:p>
          <a:p>
            <a:pPr lvl="1"/>
            <a:r>
              <a:rPr lang="en-US" dirty="0"/>
              <a:t>Pentium can turn off segmentation</a:t>
            </a:r>
          </a:p>
          <a:p>
            <a:pPr lvl="1"/>
            <a:r>
              <a:rPr lang="en-US" dirty="0"/>
              <a:t>Flat model</a:t>
            </a:r>
          </a:p>
          <a:p>
            <a:pPr lvl="2"/>
            <a:r>
              <a:rPr lang="en-US" dirty="0"/>
              <a:t>Consists of one segment of 4GB</a:t>
            </a:r>
          </a:p>
          <a:p>
            <a:pPr lvl="2"/>
            <a:r>
              <a:rPr lang="en-US" dirty="0"/>
              <a:t>E.g. used by UNIX </a:t>
            </a:r>
          </a:p>
          <a:p>
            <a:pPr lvl="1"/>
            <a:r>
              <a:rPr lang="en-US" dirty="0" err="1"/>
              <a:t>Multisegment</a:t>
            </a:r>
            <a:r>
              <a:rPr lang="en-US" dirty="0"/>
              <a:t> model</a:t>
            </a:r>
          </a:p>
          <a:p>
            <a:pPr lvl="2"/>
            <a:r>
              <a:rPr lang="en-US" dirty="0"/>
              <a:t>Up to six active segments</a:t>
            </a:r>
          </a:p>
          <a:p>
            <a:pPr lvl="2"/>
            <a:r>
              <a:rPr lang="en-US" dirty="0"/>
              <a:t>Can have more than six segments</a:t>
            </a:r>
          </a:p>
          <a:p>
            <a:pPr lvl="3"/>
            <a:r>
              <a:rPr lang="en-US" dirty="0"/>
              <a:t>Descriptors must be in the descriptor table</a:t>
            </a:r>
          </a:p>
          <a:p>
            <a:pPr lvl="2"/>
            <a:r>
              <a:rPr lang="en-US" dirty="0"/>
              <a:t>A segment becomes active by loading its descriptor into one of the segment registers</a:t>
            </a:r>
          </a:p>
          <a:p>
            <a:pPr lvl="2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252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Protected Mode Architecture (cont’d)</a:t>
            </a:r>
          </a:p>
        </p:txBody>
      </p:sp>
      <p:pic>
        <p:nvPicPr>
          <p:cNvPr id="454661" name="Picture 5" descr="D:\My Documents\Books\arch_book\SLIDES\arch_book_slides\protected_segments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0" y="1447800"/>
            <a:ext cx="7696200" cy="4648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21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Default Segments</a:t>
            </a:r>
          </a:p>
        </p:txBody>
      </p:sp>
      <p:sp>
        <p:nvSpPr>
          <p:cNvPr id="4802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Pentium uses default segments depending on the purpose of the memory reference</a:t>
            </a:r>
          </a:p>
          <a:p>
            <a:pPr lvl="1"/>
            <a:r>
              <a:rPr lang="en-US"/>
              <a:t>Instruction fetch</a:t>
            </a:r>
          </a:p>
          <a:p>
            <a:pPr lvl="2"/>
            <a:r>
              <a:rPr lang="en-US"/>
              <a:t>CS register</a:t>
            </a:r>
          </a:p>
          <a:p>
            <a:pPr lvl="1"/>
            <a:r>
              <a:rPr lang="en-US"/>
              <a:t>Stack operations</a:t>
            </a:r>
          </a:p>
          <a:p>
            <a:pPr lvl="2"/>
            <a:r>
              <a:rPr lang="en-US"/>
              <a:t>16-bit mode: SP</a:t>
            </a:r>
          </a:p>
          <a:p>
            <a:pPr lvl="2"/>
            <a:r>
              <a:rPr lang="en-US"/>
              <a:t>32-bit mode: ESP</a:t>
            </a:r>
          </a:p>
          <a:p>
            <a:pPr lvl="1"/>
            <a:r>
              <a:rPr lang="en-US"/>
              <a:t>Accessing data</a:t>
            </a:r>
          </a:p>
          <a:p>
            <a:pPr lvl="2"/>
            <a:r>
              <a:rPr lang="en-US"/>
              <a:t>DS register</a:t>
            </a:r>
          </a:p>
          <a:p>
            <a:pPr lvl="2"/>
            <a:r>
              <a:rPr lang="en-US"/>
              <a:t>Offset depends on the addressing mode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91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CISC and RISC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2731394"/>
              </p:ext>
            </p:extLst>
          </p:nvPr>
        </p:nvGraphicFramePr>
        <p:xfrm>
          <a:off x="838200" y="1825625"/>
          <a:ext cx="10515600" cy="476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 dirty="0">
                          <a:solidFill>
                            <a:srgbClr val="0000FF"/>
                          </a:solidFill>
                          <a:effectLst/>
                        </a:rPr>
                        <a:t>Aspect</a:t>
                      </a:r>
                      <a:endParaRPr lang="en-US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0000FF"/>
                          </a:solidFill>
                          <a:effectLst/>
                        </a:rPr>
                        <a:t>RISC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0000FF"/>
                          </a:solidFill>
                          <a:effectLst/>
                        </a:rPr>
                        <a:t>CISC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800000"/>
                          </a:solidFill>
                          <a:effectLst/>
                        </a:rPr>
                        <a:t>Acronym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Reduced Instruction Set Computer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Complex Instruction Set Computer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800000"/>
                          </a:solidFill>
                          <a:effectLst/>
                        </a:rPr>
                        <a:t>Instruction set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Reduced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Complex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800000"/>
                          </a:solidFill>
                          <a:effectLst/>
                        </a:rPr>
                        <a:t>Compiler design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Easy to design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Hard to design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800000"/>
                          </a:solidFill>
                          <a:effectLst/>
                        </a:rPr>
                        <a:t>Hardware/Software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Stresses more on software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Stresses more on hardware</a:t>
                      </a:r>
                      <a:endParaRPr lang="en-US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800000"/>
                          </a:solidFill>
                          <a:effectLst/>
                        </a:rPr>
                        <a:t>Memory management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Memory-to-memory operations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Register-to-register operations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800000"/>
                          </a:solidFill>
                          <a:effectLst/>
                        </a:rPr>
                        <a:t>Code size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High in code size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Less in code size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800000"/>
                          </a:solidFill>
                          <a:effectLst/>
                        </a:rPr>
                        <a:t>Clocking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Single clock is used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Multiple clocks are used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800000"/>
                          </a:solidFill>
                          <a:effectLst/>
                        </a:rPr>
                        <a:t>Instruction length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Single word instruction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Variable length instruction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  <a:tr h="476386">
                <a:tc>
                  <a:txBody>
                    <a:bodyPr/>
                    <a:lstStyle/>
                    <a:p>
                      <a:pPr fontAlgn="t"/>
                      <a:r>
                        <a:rPr lang="en-US" b="1">
                          <a:solidFill>
                            <a:srgbClr val="800000"/>
                          </a:solidFill>
                          <a:effectLst/>
                        </a:rPr>
                        <a:t>Pipelining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000000"/>
                          </a:solidFill>
                          <a:effectLst/>
                        </a:rPr>
                        <a:t>Pipelining is the major feature</a:t>
                      </a:r>
                      <a:endParaRPr lang="en-US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solidFill>
                            <a:srgbClr val="000000"/>
                          </a:solidFill>
                          <a:effectLst/>
                        </a:rPr>
                        <a:t>Doesn’t support pipelining</a:t>
                      </a:r>
                      <a:endParaRPr lang="en-US" dirty="0">
                        <a:solidFill>
                          <a:srgbClr val="555555"/>
                        </a:solidFill>
                        <a:effectLst/>
                      </a:endParaRPr>
                    </a:p>
                  </a:txBody>
                  <a:tcPr marL="66675" marR="66675" marT="38100" marB="38100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5201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35</a:t>
            </a:fld>
            <a:endParaRPr lang="en-US"/>
          </a:p>
        </p:txBody>
      </p:sp>
      <p:pic>
        <p:nvPicPr>
          <p:cNvPr id="24578" name="Picture 2" descr="http://images.kwokinator.com/web/cisc-vs-risc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561"/>
          <a:stretch/>
        </p:blipFill>
        <p:spPr bwMode="auto">
          <a:xfrm>
            <a:off x="883555" y="1403797"/>
            <a:ext cx="10465579" cy="477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29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Guess….</a:t>
            </a:r>
            <a:endParaRPr lang="en-US" dirty="0"/>
          </a:p>
        </p:txBody>
      </p:sp>
      <p:pic>
        <p:nvPicPr>
          <p:cNvPr id="25602" name="Picture 2" descr="http://images.macworld.com/images/news/graphics/138336-intel-corei7_origin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972" y="1560560"/>
            <a:ext cx="4225254" cy="304305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36</a:t>
            </a:fld>
            <a:endParaRPr lang="en-US"/>
          </a:p>
        </p:txBody>
      </p:sp>
      <p:pic>
        <p:nvPicPr>
          <p:cNvPr id="25604" name="Picture 4" descr="http://cdn.cultofmac.com/wp-content/uploads/2013/03/A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9352" y="2964537"/>
            <a:ext cx="4834322" cy="28477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7158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18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53229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Intel introduced microprocessors in 1969</a:t>
            </a:r>
          </a:p>
          <a:p>
            <a:pPr lvl="1"/>
            <a:r>
              <a:rPr lang="en-US" dirty="0" smtClean="0"/>
              <a:t>4-bit microprocessor 4004</a:t>
            </a:r>
          </a:p>
          <a:p>
            <a:pPr lvl="1"/>
            <a:r>
              <a:rPr lang="en-US" dirty="0" smtClean="0"/>
              <a:t>8-bit microprocessors</a:t>
            </a:r>
          </a:p>
          <a:p>
            <a:pPr lvl="2"/>
            <a:r>
              <a:rPr lang="en-US" dirty="0" smtClean="0"/>
              <a:t>8080</a:t>
            </a:r>
          </a:p>
          <a:p>
            <a:pPr lvl="2"/>
            <a:r>
              <a:rPr lang="en-US" dirty="0" smtClean="0"/>
              <a:t>8085</a:t>
            </a:r>
          </a:p>
          <a:p>
            <a:pPr lvl="1"/>
            <a:r>
              <a:rPr lang="en-US" dirty="0" smtClean="0"/>
              <a:t>16-bit processors</a:t>
            </a:r>
          </a:p>
          <a:p>
            <a:pPr lvl="2"/>
            <a:r>
              <a:rPr lang="en-US" dirty="0" smtClean="0"/>
              <a:t>8086 introduced in 1979</a:t>
            </a:r>
          </a:p>
          <a:p>
            <a:pPr lvl="3"/>
            <a:r>
              <a:rPr lang="en-US" dirty="0" smtClean="0"/>
              <a:t>20-bit address bus, 16-bit data bus</a:t>
            </a:r>
          </a:p>
          <a:p>
            <a:pPr lvl="2"/>
            <a:r>
              <a:rPr lang="en-US" dirty="0" smtClean="0"/>
              <a:t>8088 is a less expensive version</a:t>
            </a:r>
          </a:p>
          <a:p>
            <a:pPr lvl="3"/>
            <a:r>
              <a:rPr lang="en-US" dirty="0" smtClean="0"/>
              <a:t>Uses 8-bit data bus</a:t>
            </a:r>
          </a:p>
          <a:p>
            <a:pPr lvl="2"/>
            <a:r>
              <a:rPr lang="en-US" dirty="0" smtClean="0"/>
              <a:t>Can address up to 4 segments of 64 KB</a:t>
            </a:r>
          </a:p>
          <a:p>
            <a:pPr lvl="2"/>
            <a:r>
              <a:rPr lang="en-US" dirty="0" smtClean="0"/>
              <a:t>Referred to as the real mode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4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70490" y="1825625"/>
            <a:ext cx="4905777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mtClean="0"/>
              <a:t>80186</a:t>
            </a:r>
          </a:p>
          <a:p>
            <a:pPr lvl="2"/>
            <a:r>
              <a:rPr lang="en-US" smtClean="0"/>
              <a:t>A faster version of 8086</a:t>
            </a:r>
          </a:p>
          <a:p>
            <a:pPr lvl="2"/>
            <a:r>
              <a:rPr lang="en-US" smtClean="0"/>
              <a:t>16-bit data bus and 20-bit address bus</a:t>
            </a:r>
          </a:p>
          <a:p>
            <a:pPr lvl="2"/>
            <a:r>
              <a:rPr lang="en-US" smtClean="0"/>
              <a:t>Improved instruction set</a:t>
            </a:r>
          </a:p>
          <a:p>
            <a:pPr lvl="1"/>
            <a:r>
              <a:rPr lang="en-US" smtClean="0"/>
              <a:t>80286 was introduced in 1982</a:t>
            </a:r>
          </a:p>
          <a:p>
            <a:pPr lvl="2"/>
            <a:r>
              <a:rPr lang="en-US" smtClean="0"/>
              <a:t>24-bit address bus</a:t>
            </a:r>
          </a:p>
          <a:p>
            <a:pPr lvl="2"/>
            <a:r>
              <a:rPr lang="en-US" smtClean="0"/>
              <a:t>16 MB address space</a:t>
            </a:r>
          </a:p>
          <a:p>
            <a:pPr lvl="2"/>
            <a:r>
              <a:rPr lang="en-US" smtClean="0"/>
              <a:t>Enhanced with memory protection capabilities</a:t>
            </a:r>
          </a:p>
          <a:p>
            <a:pPr lvl="2"/>
            <a:r>
              <a:rPr lang="en-US" smtClean="0"/>
              <a:t>Introduced protected mode</a:t>
            </a:r>
          </a:p>
          <a:p>
            <a:pPr lvl="3"/>
            <a:r>
              <a:rPr lang="en-US" smtClean="0"/>
              <a:t>Segmentation in protected mode is different from the real mode</a:t>
            </a:r>
          </a:p>
          <a:p>
            <a:pPr lvl="2"/>
            <a:r>
              <a:rPr lang="en-US" smtClean="0"/>
              <a:t>Backwards compatible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211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14870" cy="4351338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000" dirty="0" smtClean="0"/>
              <a:t>80386 was introduced 1985</a:t>
            </a:r>
          </a:p>
          <a:p>
            <a:pPr lvl="2"/>
            <a:r>
              <a:rPr lang="en-US" sz="1800" dirty="0" smtClean="0"/>
              <a:t>First 32-bit processor</a:t>
            </a:r>
          </a:p>
          <a:p>
            <a:pPr lvl="2"/>
            <a:r>
              <a:rPr lang="en-US" sz="1800" dirty="0" smtClean="0"/>
              <a:t>32-bit data bus and 32-bit address bus</a:t>
            </a:r>
          </a:p>
          <a:p>
            <a:pPr lvl="2"/>
            <a:r>
              <a:rPr lang="en-US" sz="1800" dirty="0" smtClean="0"/>
              <a:t>4 GB address space</a:t>
            </a:r>
          </a:p>
          <a:p>
            <a:pPr lvl="2"/>
            <a:r>
              <a:rPr lang="en-US" sz="1800" dirty="0" smtClean="0"/>
              <a:t>Segmentation can be turned off (flat model)</a:t>
            </a:r>
          </a:p>
          <a:p>
            <a:pPr lvl="2"/>
            <a:r>
              <a:rPr lang="en-US" sz="1800" dirty="0" smtClean="0"/>
              <a:t>Introduced paging</a:t>
            </a:r>
          </a:p>
          <a:p>
            <a:pPr lvl="1"/>
            <a:r>
              <a:rPr lang="en-US" sz="2000" dirty="0" smtClean="0"/>
              <a:t>80486 was introduced 1989</a:t>
            </a:r>
          </a:p>
          <a:p>
            <a:pPr lvl="2"/>
            <a:r>
              <a:rPr lang="en-US" sz="1800" dirty="0" smtClean="0"/>
              <a:t>Improved version of 386</a:t>
            </a:r>
          </a:p>
          <a:p>
            <a:pPr lvl="2"/>
            <a:r>
              <a:rPr lang="en-US" sz="1800" dirty="0" smtClean="0"/>
              <a:t>Combined coprocessor functions for performing floating-point arithmetic</a:t>
            </a:r>
          </a:p>
          <a:p>
            <a:pPr lvl="2"/>
            <a:r>
              <a:rPr lang="en-US" sz="1800" dirty="0" smtClean="0"/>
              <a:t>Added parallel execution capability to instruction decode and execution units</a:t>
            </a:r>
          </a:p>
          <a:p>
            <a:pPr lvl="3"/>
            <a:r>
              <a:rPr lang="en-US" dirty="0"/>
              <a:t>Achieves scalar execution of 1 instruction/clock</a:t>
            </a:r>
          </a:p>
          <a:p>
            <a:pPr lvl="2"/>
            <a:r>
              <a:rPr lang="en-US" sz="1800" dirty="0" smtClean="0"/>
              <a:t>Later versions introduced energy savings for laptops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5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38988" y="1822450"/>
            <a:ext cx="527926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mtClean="0"/>
              <a:t>Pentium (80586) was introduced in 1993</a:t>
            </a:r>
          </a:p>
          <a:p>
            <a:pPr lvl="2"/>
            <a:r>
              <a:rPr lang="en-US" smtClean="0"/>
              <a:t>Similar to 486 but with 64-bit data bus</a:t>
            </a:r>
          </a:p>
          <a:p>
            <a:pPr lvl="2"/>
            <a:r>
              <a:rPr lang="en-US" smtClean="0"/>
              <a:t>Wider internal data paths</a:t>
            </a:r>
          </a:p>
          <a:p>
            <a:pPr lvl="3"/>
            <a:r>
              <a:rPr lang="en-US" smtClean="0"/>
              <a:t>128- and 256-bit wide</a:t>
            </a:r>
          </a:p>
          <a:p>
            <a:pPr lvl="2"/>
            <a:r>
              <a:rPr lang="en-US" smtClean="0"/>
              <a:t>Added second execution pipeline</a:t>
            </a:r>
          </a:p>
          <a:p>
            <a:pPr lvl="3"/>
            <a:r>
              <a:rPr lang="en-US" smtClean="0"/>
              <a:t>Superscalar performance</a:t>
            </a:r>
          </a:p>
          <a:p>
            <a:pPr lvl="3"/>
            <a:r>
              <a:rPr lang="en-US" smtClean="0"/>
              <a:t>Two instructions/clock</a:t>
            </a:r>
          </a:p>
          <a:p>
            <a:pPr lvl="2"/>
            <a:r>
              <a:rPr lang="en-US" smtClean="0"/>
              <a:t>Doubled on-chip L1 cache</a:t>
            </a:r>
          </a:p>
          <a:p>
            <a:pPr lvl="3"/>
            <a:r>
              <a:rPr lang="en-US" smtClean="0"/>
              <a:t>8 KB data</a:t>
            </a:r>
          </a:p>
          <a:p>
            <a:pPr lvl="3"/>
            <a:r>
              <a:rPr lang="en-US" smtClean="0"/>
              <a:t>8 KB instruction</a:t>
            </a:r>
          </a:p>
          <a:p>
            <a:pPr lvl="2"/>
            <a:r>
              <a:rPr lang="en-US" smtClean="0"/>
              <a:t>Added branch prediction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07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030014" cy="4351338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Pentium Pro was introduced in 1995</a:t>
            </a:r>
          </a:p>
          <a:p>
            <a:pPr lvl="2"/>
            <a:r>
              <a:rPr lang="en-US" dirty="0" smtClean="0"/>
              <a:t>Three-way superscalar</a:t>
            </a:r>
          </a:p>
          <a:p>
            <a:pPr lvl="3"/>
            <a:r>
              <a:rPr lang="en-US" dirty="0" smtClean="0"/>
              <a:t>3 instructions/clock</a:t>
            </a:r>
          </a:p>
          <a:p>
            <a:pPr lvl="2"/>
            <a:r>
              <a:rPr lang="en-US" dirty="0" smtClean="0"/>
              <a:t>36-bit address bus</a:t>
            </a:r>
          </a:p>
          <a:p>
            <a:pPr lvl="3"/>
            <a:r>
              <a:rPr lang="en-US" dirty="0" smtClean="0"/>
              <a:t>64 GB address space</a:t>
            </a:r>
          </a:p>
          <a:p>
            <a:pPr lvl="2"/>
            <a:r>
              <a:rPr lang="en-US" dirty="0" smtClean="0"/>
              <a:t>Introduced dynamic execution</a:t>
            </a:r>
          </a:p>
          <a:p>
            <a:pPr lvl="3"/>
            <a:r>
              <a:rPr lang="en-US" dirty="0" smtClean="0"/>
              <a:t>Out-of-order execution</a:t>
            </a:r>
          </a:p>
          <a:p>
            <a:pPr lvl="3"/>
            <a:r>
              <a:rPr lang="en-US" dirty="0" smtClean="0"/>
              <a:t>Speculative execution</a:t>
            </a:r>
          </a:p>
          <a:p>
            <a:pPr lvl="2"/>
            <a:r>
              <a:rPr lang="en-US" dirty="0" smtClean="0"/>
              <a:t>In addition to the L1 cache</a:t>
            </a:r>
          </a:p>
          <a:p>
            <a:pPr lvl="3"/>
            <a:r>
              <a:rPr lang="en-US" dirty="0" smtClean="0"/>
              <a:t>Has 256 KB L2 cache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6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564747" y="1825625"/>
            <a:ext cx="4184561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mtClean="0"/>
              <a:t>Pentium II was introduced in 1997</a:t>
            </a:r>
          </a:p>
          <a:p>
            <a:pPr lvl="2"/>
            <a:r>
              <a:rPr lang="en-US" smtClean="0"/>
              <a:t>Introduced multimedia (MMX) instructions</a:t>
            </a:r>
          </a:p>
          <a:p>
            <a:pPr lvl="2"/>
            <a:r>
              <a:rPr lang="en-US" smtClean="0"/>
              <a:t>Doubled on-chip L1 cache</a:t>
            </a:r>
          </a:p>
          <a:p>
            <a:pPr lvl="3"/>
            <a:r>
              <a:rPr lang="en-US" smtClean="0"/>
              <a:t>16 KB data</a:t>
            </a:r>
          </a:p>
          <a:p>
            <a:pPr lvl="3"/>
            <a:r>
              <a:rPr lang="en-US" smtClean="0"/>
              <a:t>16 KB instruction</a:t>
            </a:r>
          </a:p>
          <a:p>
            <a:pPr lvl="2"/>
            <a:r>
              <a:rPr lang="en-US" smtClean="0"/>
              <a:t>Introduced comprehensive power management features</a:t>
            </a:r>
          </a:p>
          <a:p>
            <a:pPr lvl="3"/>
            <a:r>
              <a:rPr lang="en-US" smtClean="0"/>
              <a:t>Sleep</a:t>
            </a:r>
          </a:p>
          <a:p>
            <a:pPr lvl="3"/>
            <a:r>
              <a:rPr lang="en-US" smtClean="0"/>
              <a:t>Deep sleep</a:t>
            </a:r>
          </a:p>
          <a:p>
            <a:pPr lvl="2"/>
            <a:r>
              <a:rPr lang="en-US" smtClean="0"/>
              <a:t>In addition to the L1 cache</a:t>
            </a:r>
          </a:p>
          <a:p>
            <a:pPr lvl="3"/>
            <a:r>
              <a:rPr lang="en-US" smtClean="0"/>
              <a:t>Has 256 KB L2 cache</a:t>
            </a:r>
          </a:p>
          <a:p>
            <a:pPr lvl="1"/>
            <a:r>
              <a:rPr lang="en-US" smtClean="0"/>
              <a:t>Pentium III, Pentium IV,…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665927" y="6169580"/>
            <a:ext cx="839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more information visit </a:t>
            </a:r>
            <a:r>
              <a:rPr lang="en-US" dirty="0" smtClean="0">
                <a:hlinkClick r:id="rId2"/>
              </a:rPr>
              <a:t>https://en.wikipedia.org/wiki/List_of_Intel_microprocessors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855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96533" y="0"/>
            <a:ext cx="10515600" cy="1325563"/>
          </a:xfrm>
        </p:spPr>
        <p:txBody>
          <a:bodyPr/>
          <a:lstStyle/>
          <a:p>
            <a:r>
              <a:rPr lang="en-US" dirty="0"/>
              <a:t>Pentium Processor</a:t>
            </a:r>
          </a:p>
        </p:txBody>
      </p:sp>
      <p:pic>
        <p:nvPicPr>
          <p:cNvPr id="436229" name="Picture 5" descr="D:\My Documents\Books\arch_book\SLIDES\arch_book_slides\pent_proc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236372"/>
            <a:ext cx="10515600" cy="534473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227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Pentium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138" y="1542290"/>
            <a:ext cx="4867141" cy="435133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Data bus (D0 – D 63)</a:t>
            </a:r>
          </a:p>
          <a:p>
            <a:pPr lvl="1"/>
            <a:r>
              <a:rPr lang="en-US" sz="2000" dirty="0" smtClean="0"/>
              <a:t>64-bit data bus</a:t>
            </a:r>
          </a:p>
          <a:p>
            <a:r>
              <a:rPr lang="en-US" sz="2400" dirty="0" smtClean="0"/>
              <a:t>Address bus (A3 – A31)</a:t>
            </a:r>
          </a:p>
          <a:p>
            <a:pPr lvl="1"/>
            <a:r>
              <a:rPr lang="en-US" sz="2000" dirty="0" smtClean="0"/>
              <a:t>Only 29 lines</a:t>
            </a:r>
          </a:p>
          <a:p>
            <a:pPr lvl="2"/>
            <a:r>
              <a:rPr lang="en-US" sz="1800" dirty="0" smtClean="0"/>
              <a:t>No A0-A2 (due to 8-byte wide data bus)</a:t>
            </a:r>
          </a:p>
          <a:p>
            <a:r>
              <a:rPr lang="en-US" sz="2400" dirty="0" smtClean="0"/>
              <a:t>Byte enable (BE0# - BE7#)</a:t>
            </a:r>
          </a:p>
          <a:p>
            <a:pPr lvl="1"/>
            <a:r>
              <a:rPr lang="en-US" sz="2000" dirty="0" smtClean="0"/>
              <a:t>Identifies the set of bytes to read or write</a:t>
            </a:r>
          </a:p>
          <a:p>
            <a:pPr lvl="2"/>
            <a:r>
              <a:rPr lang="en-US" sz="1800" dirty="0" smtClean="0"/>
              <a:t>BE0# : least significant byte (D0 – D7)</a:t>
            </a:r>
          </a:p>
          <a:p>
            <a:pPr lvl="2"/>
            <a:r>
              <a:rPr lang="en-US" sz="1800" dirty="0" smtClean="0"/>
              <a:t>BE1# : next byte (D8 – D15)</a:t>
            </a:r>
          </a:p>
          <a:p>
            <a:pPr lvl="2"/>
            <a:r>
              <a:rPr lang="en-US" sz="1800" dirty="0" smtClean="0"/>
              <a:t>…</a:t>
            </a:r>
          </a:p>
          <a:p>
            <a:pPr lvl="2"/>
            <a:r>
              <a:rPr lang="en-US" sz="1800" dirty="0" smtClean="0"/>
              <a:t>BE7# : most significant byte (D56 – D63)</a:t>
            </a:r>
          </a:p>
          <a:p>
            <a:pPr lvl="1"/>
            <a:r>
              <a:rPr lang="en-US" sz="2000" dirty="0" smtClean="0"/>
              <a:t>Any combination of bytes can be specified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8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0" y="1542290"/>
            <a:ext cx="4429259" cy="4013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2200" dirty="0"/>
              <a:t>Data parity (DP0 – DP7)</a:t>
            </a:r>
          </a:p>
          <a:p>
            <a:pPr lvl="1"/>
            <a:r>
              <a:rPr lang="en-US" sz="2200" dirty="0"/>
              <a:t>Even parity  for 8 bytes of data</a:t>
            </a:r>
          </a:p>
          <a:p>
            <a:pPr lvl="2"/>
            <a:r>
              <a:rPr lang="en-US" sz="1800" dirty="0"/>
              <a:t>DP0 : D0 – D7</a:t>
            </a:r>
          </a:p>
          <a:p>
            <a:pPr lvl="2"/>
            <a:r>
              <a:rPr lang="en-US" sz="1800" dirty="0"/>
              <a:t>DP1 : D8 – D15</a:t>
            </a:r>
          </a:p>
          <a:p>
            <a:pPr lvl="2"/>
            <a:r>
              <a:rPr lang="en-US" sz="1800" dirty="0"/>
              <a:t>…</a:t>
            </a:r>
          </a:p>
          <a:p>
            <a:pPr lvl="2"/>
            <a:r>
              <a:rPr lang="en-US" sz="1800" dirty="0"/>
              <a:t>DP7 : D56 – D63</a:t>
            </a:r>
          </a:p>
          <a:p>
            <a:r>
              <a:rPr lang="en-US" sz="2200" dirty="0"/>
              <a:t>Parity check (PCHK#)</a:t>
            </a:r>
          </a:p>
          <a:p>
            <a:pPr lvl="2"/>
            <a:r>
              <a:rPr lang="en-US" sz="1800" dirty="0"/>
              <a:t>Indicates the parity check result on data read</a:t>
            </a:r>
          </a:p>
          <a:p>
            <a:pPr lvl="2"/>
            <a:r>
              <a:rPr lang="en-US" sz="1800" dirty="0"/>
              <a:t>Parity is checked only for valid bytes</a:t>
            </a:r>
          </a:p>
          <a:p>
            <a:pPr lvl="2"/>
            <a:r>
              <a:rPr lang="en-US" dirty="0" smtClean="0"/>
              <a:t>Indicated by BE# signals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4906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0730"/>
            <a:ext cx="10515600" cy="1325563"/>
          </a:xfrm>
        </p:spPr>
        <p:txBody>
          <a:bodyPr/>
          <a:lstStyle/>
          <a:p>
            <a:r>
              <a:rPr lang="en-US" dirty="0" smtClean="0"/>
              <a:t>Pentium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416380" cy="435133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Parity enable (PEN#)</a:t>
            </a:r>
          </a:p>
          <a:p>
            <a:pPr lvl="1"/>
            <a:r>
              <a:rPr lang="en-US" dirty="0" smtClean="0"/>
              <a:t>Determines whether parity check should be used</a:t>
            </a:r>
          </a:p>
          <a:p>
            <a:r>
              <a:rPr lang="en-US" dirty="0" smtClean="0"/>
              <a:t>Address parity (AP)</a:t>
            </a:r>
          </a:p>
          <a:p>
            <a:pPr lvl="1"/>
            <a:r>
              <a:rPr lang="en-US" dirty="0" smtClean="0"/>
              <a:t>Bad address parity during inquire cycles</a:t>
            </a:r>
          </a:p>
          <a:p>
            <a:r>
              <a:rPr lang="en-US" dirty="0" smtClean="0"/>
              <a:t>Memory/IO (M/IO#)</a:t>
            </a:r>
          </a:p>
          <a:p>
            <a:pPr lvl="1"/>
            <a:r>
              <a:rPr lang="en-US" dirty="0" smtClean="0"/>
              <a:t>Defines bus cycle: memory or I/O</a:t>
            </a:r>
          </a:p>
          <a:p>
            <a:r>
              <a:rPr lang="en-US" dirty="0" smtClean="0"/>
              <a:t>Write/Read (W/R#)</a:t>
            </a:r>
          </a:p>
          <a:p>
            <a:pPr lvl="1"/>
            <a:r>
              <a:rPr lang="en-US" dirty="0" smtClean="0"/>
              <a:t>Distinguishes between write and read cycles</a:t>
            </a:r>
          </a:p>
          <a:p>
            <a:r>
              <a:rPr lang="en-US" dirty="0" smtClean="0"/>
              <a:t>Data/Code (D/C#)</a:t>
            </a:r>
          </a:p>
          <a:p>
            <a:pPr lvl="1"/>
            <a:r>
              <a:rPr lang="en-US" dirty="0" smtClean="0"/>
              <a:t>Distinguishes between data and code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401FF-BA9B-4B92-B614-F13DB4D38918}" type="slidenum">
              <a:rPr lang="en-US" smtClean="0"/>
              <a:t>9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976870" y="1626293"/>
            <a:ext cx="4596685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Cacheability</a:t>
            </a:r>
            <a:r>
              <a:rPr lang="en-US" dirty="0" smtClean="0"/>
              <a:t> (CACHE#)</a:t>
            </a:r>
          </a:p>
          <a:p>
            <a:pPr lvl="1"/>
            <a:r>
              <a:rPr lang="en-US" dirty="0" smtClean="0"/>
              <a:t>Read cycle: indicates internal </a:t>
            </a:r>
            <a:r>
              <a:rPr lang="en-US" dirty="0" err="1" smtClean="0"/>
              <a:t>cacheability</a:t>
            </a:r>
            <a:endParaRPr lang="en-US" dirty="0" smtClean="0"/>
          </a:p>
          <a:p>
            <a:pPr lvl="1"/>
            <a:r>
              <a:rPr lang="en-US" dirty="0" smtClean="0"/>
              <a:t>Write cycle: burst write-back</a:t>
            </a:r>
          </a:p>
          <a:p>
            <a:r>
              <a:rPr lang="en-US" dirty="0" smtClean="0"/>
              <a:t>Bus lock (LOCK#)</a:t>
            </a:r>
          </a:p>
          <a:p>
            <a:pPr lvl="1"/>
            <a:r>
              <a:rPr lang="en-US" dirty="0" smtClean="0"/>
              <a:t>Used in read-modify-write cycle</a:t>
            </a:r>
          </a:p>
          <a:p>
            <a:pPr lvl="1"/>
            <a:r>
              <a:rPr lang="en-US" dirty="0" smtClean="0"/>
              <a:t>Useful in implementing semaphores</a:t>
            </a:r>
          </a:p>
          <a:p>
            <a:r>
              <a:rPr lang="en-US" dirty="0" smtClean="0"/>
              <a:t>Interrupt (INTR)</a:t>
            </a:r>
          </a:p>
          <a:p>
            <a:pPr lvl="1"/>
            <a:r>
              <a:rPr lang="en-US" dirty="0" smtClean="0"/>
              <a:t>External interrupt signal</a:t>
            </a:r>
          </a:p>
          <a:p>
            <a:r>
              <a:rPr lang="en-US" dirty="0" err="1" smtClean="0"/>
              <a:t>Nonmaskable</a:t>
            </a:r>
            <a:r>
              <a:rPr lang="en-US" dirty="0" smtClean="0"/>
              <a:t> interrupt (NMI)</a:t>
            </a:r>
          </a:p>
          <a:p>
            <a:pPr lvl="1"/>
            <a:r>
              <a:rPr lang="en-US" dirty="0" smtClean="0"/>
              <a:t>External NMI signal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793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660</TotalTime>
  <Words>1731</Words>
  <Application>Microsoft Office PowerPoint</Application>
  <PresentationFormat>Widescreen</PresentationFormat>
  <Paragraphs>414</Paragraphs>
  <Slides>37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Courier New</vt:lpstr>
      <vt:lpstr>Office Theme</vt:lpstr>
      <vt:lpstr>ADVANCED PROCESSORS &amp; CONTROLLERS </vt:lpstr>
      <vt:lpstr>Contents </vt:lpstr>
      <vt:lpstr>PowerPoint Presentation</vt:lpstr>
      <vt:lpstr>Pentium Family</vt:lpstr>
      <vt:lpstr>Pentium Family</vt:lpstr>
      <vt:lpstr>Pentium Family</vt:lpstr>
      <vt:lpstr>Pentium Processor</vt:lpstr>
      <vt:lpstr>Pentium Processor</vt:lpstr>
      <vt:lpstr>Pentium Processor</vt:lpstr>
      <vt:lpstr>Pentium Processor</vt:lpstr>
      <vt:lpstr>Pentium Processor</vt:lpstr>
      <vt:lpstr>Pentium Architecture </vt:lpstr>
      <vt:lpstr>Features</vt:lpstr>
      <vt:lpstr>Pipeline concept</vt:lpstr>
      <vt:lpstr>Features </vt:lpstr>
      <vt:lpstr>Features</vt:lpstr>
      <vt:lpstr>Pentium Registers</vt:lpstr>
      <vt:lpstr>Flag Register</vt:lpstr>
      <vt:lpstr> Pentium Registers</vt:lpstr>
      <vt:lpstr>Pentium Registers</vt:lpstr>
      <vt:lpstr>Real Mode Architecture</vt:lpstr>
      <vt:lpstr>Real Mode Architecture (cont’d)</vt:lpstr>
      <vt:lpstr>Real Mode Architecture (cont’d)</vt:lpstr>
      <vt:lpstr>Protected Mode Architecture</vt:lpstr>
      <vt:lpstr>Protected Mode Architecture (cont’d)</vt:lpstr>
      <vt:lpstr>Protected Mode Architecture (cont’d)</vt:lpstr>
      <vt:lpstr>Protected Mode Architecture (cont’d)</vt:lpstr>
      <vt:lpstr>Protected Mode Architecture (cont’d)</vt:lpstr>
      <vt:lpstr>Protected Mode Architecture (cont’d)</vt:lpstr>
      <vt:lpstr>Protected Mode Architecture (cont’d)</vt:lpstr>
      <vt:lpstr>Protected Mode Architecture (cont’d)</vt:lpstr>
      <vt:lpstr>Protected Mode Architecture (cont’d)</vt:lpstr>
      <vt:lpstr>Default Segments</vt:lpstr>
      <vt:lpstr>Concept of CISC and RISC</vt:lpstr>
      <vt:lpstr>PowerPoint Presentation</vt:lpstr>
      <vt:lpstr>Guess….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SADHISH PRABHU</dc:creator>
  <cp:lastModifiedBy>SADHISH PRABHU</cp:lastModifiedBy>
  <cp:revision>26</cp:revision>
  <dcterms:created xsi:type="dcterms:W3CDTF">2015-10-04T06:44:28Z</dcterms:created>
  <dcterms:modified xsi:type="dcterms:W3CDTF">2015-10-04T17:51:13Z</dcterms:modified>
</cp:coreProperties>
</file>