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340-DC66-4EF5-A730-1AA02E4DFA1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A998-02C6-49B6-A8DC-D408060A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6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340-DC66-4EF5-A730-1AA02E4DFA1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A998-02C6-49B6-A8DC-D408060A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340-DC66-4EF5-A730-1AA02E4DFA1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A998-02C6-49B6-A8DC-D408060A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8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340-DC66-4EF5-A730-1AA02E4DFA1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A998-02C6-49B6-A8DC-D408060A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5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340-DC66-4EF5-A730-1AA02E4DFA1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A998-02C6-49B6-A8DC-D408060A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5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340-DC66-4EF5-A730-1AA02E4DFA1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A998-02C6-49B6-A8DC-D408060A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1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340-DC66-4EF5-A730-1AA02E4DFA1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A998-02C6-49B6-A8DC-D408060A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3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340-DC66-4EF5-A730-1AA02E4DFA1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A998-02C6-49B6-A8DC-D408060A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7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340-DC66-4EF5-A730-1AA02E4DFA1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A998-02C6-49B6-A8DC-D408060A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1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340-DC66-4EF5-A730-1AA02E4DFA1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A998-02C6-49B6-A8DC-D408060A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7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340-DC66-4EF5-A730-1AA02E4DFA1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A998-02C6-49B6-A8DC-D408060A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F1340-DC66-4EF5-A730-1AA02E4DFA1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BA998-02C6-49B6-A8DC-D408060A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9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INTRODUCTION TO PIC MICROCONTROLLER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Register 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046" y="2168414"/>
            <a:ext cx="7443988" cy="42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9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CPU REGISTERS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Microcontroller has the following registers.</a:t>
            </a:r>
            <a:endParaRPr lang="en-US" b="1" dirty="0"/>
          </a:p>
          <a:p>
            <a:pPr lvl="0"/>
            <a:r>
              <a:rPr lang="en-US" dirty="0"/>
              <a:t>Working Register-W  (Similar to Accumulator)</a:t>
            </a:r>
            <a:endParaRPr lang="en-US" b="1" dirty="0"/>
          </a:p>
          <a:p>
            <a:pPr lvl="0"/>
            <a:r>
              <a:rPr lang="en-US" dirty="0"/>
              <a:t>Status  Register</a:t>
            </a:r>
            <a:endParaRPr lang="en-US" b="1" dirty="0"/>
          </a:p>
          <a:p>
            <a:pPr lvl="0"/>
            <a:r>
              <a:rPr lang="en-US" dirty="0"/>
              <a:t>FSR – File Select Register (Indirect Data memory address pointer)</a:t>
            </a:r>
            <a:endParaRPr lang="en-US" b="1" dirty="0"/>
          </a:p>
          <a:p>
            <a:pPr lvl="0"/>
            <a:r>
              <a:rPr lang="en-US" dirty="0"/>
              <a:t>INDF</a:t>
            </a:r>
            <a:endParaRPr lang="en-US" b="1" dirty="0"/>
          </a:p>
          <a:p>
            <a:pPr lvl="0"/>
            <a:r>
              <a:rPr lang="en-US" dirty="0"/>
              <a:t>Program Counter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12" y="1820862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DC: Digit carry/borrow bit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Z: Zero bit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NOT_PD  :  Reset Status bit (Power-down mode bit)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NOT_TO  :   Reset Status bit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out bit)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RPO: Register bank Select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549" y="1820862"/>
            <a:ext cx="54959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7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FSR – (File Select Register)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It is the pointer used for indirect addressing.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indirect addressing mode the 8-bit register file address is first written into FSR.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a special purpose register that serves as an address pointer to any address through out the entire register file.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2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INDF – (Indirect File):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not a physical register addressing but  this INDF will cause indirect addressing. </a:t>
            </a:r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/>
              <a:t>instruction using the INDF register actually access the register pointed to by the FSR.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76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COUNTER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PIC PIC16F877A has a 13 bit program counter in which PCL is the lower 8-bits of the PC and PCLATH is the write buffer for the upper 5  bits of the PC.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PCLATH </a:t>
            </a:r>
            <a:r>
              <a:rPr lang="en-US" dirty="0"/>
              <a:t>(program counter Latch can be read or from or written to without affecting the Program Counter(PC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upper 3 bits of PCLATH remain zero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 </a:t>
            </a:r>
            <a:r>
              <a:rPr lang="en-US" dirty="0"/>
              <a:t>is only when PCL is written to that PCLATH is automatically written into the PC at the same time.</a:t>
            </a:r>
            <a:endParaRPr lang="en-US" b="1" dirty="0"/>
          </a:p>
          <a:p>
            <a:pPr algn="just"/>
            <a:endParaRPr lang="en-US" b="1" dirty="0" smtClean="0"/>
          </a:p>
          <a:p>
            <a:pPr algn="just"/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7" y="2696447"/>
            <a:ext cx="4505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083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I/O Ports </a:t>
            </a:r>
            <a:endParaRPr lang="en-US" dirty="0"/>
          </a:p>
        </p:txBody>
      </p:sp>
      <p:pic>
        <p:nvPicPr>
          <p:cNvPr id="5122" name="Picture 2" descr="http://nptel.ac.in/courses/Webcourse-contents/IIT-KANPUR/microcontrollers/micro/lecture17/images/lec18_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411" y="2099256"/>
            <a:ext cx="7637172" cy="271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821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and </a:t>
            </a:r>
            <a:r>
              <a:rPr lang="en-US" b="1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term PIC stands for Peripheral Interface Controller </a:t>
            </a:r>
            <a:r>
              <a:rPr lang="en-US" dirty="0" smtClean="0"/>
              <a:t>.</a:t>
            </a:r>
          </a:p>
          <a:p>
            <a:r>
              <a:rPr lang="en-US" dirty="0"/>
              <a:t>Microchip Technology, USA  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Basically </a:t>
            </a:r>
            <a:r>
              <a:rPr lang="en-US" dirty="0"/>
              <a:t>RISC microcontrollers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5 ports</a:t>
            </a:r>
          </a:p>
          <a:p>
            <a:r>
              <a:rPr lang="en-US" dirty="0"/>
              <a:t>It has two types of internal memories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is  program memory and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other is data memory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b="1" dirty="0"/>
              <a:t>Speed :</a:t>
            </a:r>
            <a:endParaRPr lang="en-US" dirty="0"/>
          </a:p>
          <a:p>
            <a:pPr lvl="1" algn="just"/>
            <a:r>
              <a:rPr lang="en-US" dirty="0"/>
              <a:t>When operated at its maximum clock rate a PIC executes most of its instructions in 0.2 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/>
              <a:t>s or five instructions per microsecond.</a:t>
            </a:r>
          </a:p>
          <a:p>
            <a:pPr lvl="0" algn="just"/>
            <a:r>
              <a:rPr lang="en-US" b="1" dirty="0"/>
              <a:t>Instruction set Simplicity :</a:t>
            </a:r>
            <a:endParaRPr lang="en-US" dirty="0"/>
          </a:p>
          <a:p>
            <a:pPr lvl="1" algn="just"/>
            <a:r>
              <a:rPr lang="en-US" dirty="0"/>
              <a:t>The instruction set is so  simple that it consists of only  just 35 instructions </a:t>
            </a:r>
          </a:p>
          <a:p>
            <a:pPr lvl="0" algn="just"/>
            <a:r>
              <a:rPr lang="en-US" b="1" dirty="0"/>
              <a:t>Integration of operational features:</a:t>
            </a:r>
            <a:endParaRPr lang="en-US" dirty="0"/>
          </a:p>
          <a:p>
            <a:pPr lvl="1" algn="just"/>
            <a:r>
              <a:rPr lang="en-US" dirty="0"/>
              <a:t>Power-on-reset (POR) and brown-out protection  ensure that the chip operates only when the supply voltage is within specifications. A watch dog timer resets the PIC if the chip malfunctions or deviates from its normal operation at any time.</a:t>
            </a:r>
          </a:p>
          <a:p>
            <a:pPr lvl="0" algn="just"/>
            <a:r>
              <a:rPr lang="en-US" b="1" dirty="0"/>
              <a:t>Programmable timer options:</a:t>
            </a:r>
            <a:endParaRPr lang="en-US" dirty="0"/>
          </a:p>
          <a:p>
            <a:pPr lvl="1" algn="just"/>
            <a:r>
              <a:rPr lang="en-US" dirty="0"/>
              <a:t>Three timers can characterize inputs, control outputs and provide internal timing for the program execution.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b="1" dirty="0" smtClean="0"/>
              <a:t>Interrupt control:</a:t>
            </a:r>
            <a:endParaRPr lang="en-US" dirty="0" smtClean="0"/>
          </a:p>
          <a:p>
            <a:pPr lvl="1" algn="just"/>
            <a:r>
              <a:rPr lang="en-US" dirty="0" smtClean="0"/>
              <a:t>Up to 12 independent interrupt sources can control when the CPU  deal with each sources. </a:t>
            </a:r>
          </a:p>
          <a:p>
            <a:pPr lvl="0" algn="just"/>
            <a:r>
              <a:rPr lang="en-US" b="1" dirty="0" smtClean="0"/>
              <a:t>Powerful output pin control:</a:t>
            </a:r>
            <a:endParaRPr lang="en-US" dirty="0" smtClean="0"/>
          </a:p>
          <a:p>
            <a:pPr lvl="1" algn="just"/>
            <a:r>
              <a:rPr lang="en-US" dirty="0" smtClean="0"/>
              <a:t>A single instruction can select and drive a single output pin high or low in its 0.2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s instruction execution time.  The PIC can drive a load of up to 25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A.</a:t>
            </a:r>
          </a:p>
          <a:p>
            <a:pPr lvl="0" algn="just"/>
            <a:r>
              <a:rPr lang="en-US" b="1" dirty="0" smtClean="0"/>
              <a:t>I/O port expansion:</a:t>
            </a:r>
            <a:endParaRPr lang="en-US" dirty="0" smtClean="0"/>
          </a:p>
          <a:p>
            <a:pPr lvl="1" algn="just"/>
            <a:r>
              <a:rPr lang="en-US" dirty="0" smtClean="0"/>
              <a:t>With the help of built in serial peripheral interface the number of I/O ports can be expanded. EPROM/DIP/ROM options are provided.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9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716" y="6176963"/>
            <a:ext cx="8949744" cy="48488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ARCHITECTURE  </a:t>
            </a:r>
            <a:r>
              <a:rPr lang="en-US" sz="2800" b="1" dirty="0" smtClean="0"/>
              <a:t>- PIC16FXX - </a:t>
            </a:r>
            <a:r>
              <a:rPr lang="en-US" sz="2800" b="1" dirty="0"/>
              <a:t>Harvard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6062"/>
            <a:ext cx="9516414" cy="584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76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Memory organization  and </a:t>
            </a:r>
            <a:r>
              <a:rPr lang="en-US" b="1" dirty="0" smtClean="0"/>
              <a:t>register file structure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memory module of the </a:t>
            </a:r>
            <a:r>
              <a:rPr lang="en-US" dirty="0" err="1"/>
              <a:t>PICcontroller</a:t>
            </a:r>
            <a:r>
              <a:rPr lang="en-US" dirty="0"/>
              <a:t>  has  three memory blocks.</a:t>
            </a:r>
            <a:endParaRPr lang="en-US" b="1" dirty="0"/>
          </a:p>
          <a:p>
            <a:pPr lvl="0"/>
            <a:r>
              <a:rPr lang="en-US" dirty="0"/>
              <a:t>Program memory</a:t>
            </a:r>
            <a:endParaRPr lang="en-US" b="1" dirty="0"/>
          </a:p>
          <a:p>
            <a:pPr lvl="0"/>
            <a:r>
              <a:rPr lang="en-US" dirty="0"/>
              <a:t>Data </a:t>
            </a:r>
            <a:r>
              <a:rPr lang="en-US" dirty="0" smtClean="0"/>
              <a:t>memory and Stack </a:t>
            </a:r>
          </a:p>
          <a:p>
            <a:pPr marL="0" indent="0">
              <a:buNone/>
            </a:pPr>
            <a:r>
              <a:rPr lang="en-US" b="1" u="sng" dirty="0"/>
              <a:t>REGISTER FILE </a:t>
            </a:r>
            <a:r>
              <a:rPr lang="en-US" b="1" u="sng" dirty="0" smtClean="0"/>
              <a:t>STRUCTURE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In PIC Microcontrollers  the Register File consists of two parts namely</a:t>
            </a:r>
            <a:endParaRPr lang="en-US" b="1" dirty="0" smtClean="0"/>
          </a:p>
          <a:p>
            <a:pPr lvl="0"/>
            <a:r>
              <a:rPr lang="en-US" dirty="0" smtClean="0"/>
              <a:t>General </a:t>
            </a:r>
            <a:r>
              <a:rPr lang="en-US" dirty="0"/>
              <a:t>Purpose Register File</a:t>
            </a:r>
            <a:endParaRPr lang="en-US" b="1" dirty="0"/>
          </a:p>
          <a:p>
            <a:pPr lvl="0"/>
            <a:r>
              <a:rPr lang="en-US" dirty="0"/>
              <a:t>Special Purpose Register File</a:t>
            </a:r>
            <a:endParaRPr lang="en-US" b="1" dirty="0"/>
          </a:p>
          <a:p>
            <a:pPr lvl="0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91" y="2185987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612" y="2511381"/>
            <a:ext cx="7477781" cy="387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69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MEMORY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data memory of PIC 16F8XX is partitioned into multiple banks which contain the general purpose registers and the Special function Registers.(SFRs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bits RP1 and RP0 bits of the status register are used to select these banks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Each </a:t>
            </a:r>
            <a:r>
              <a:rPr lang="en-US" dirty="0"/>
              <a:t>bank extends </a:t>
            </a:r>
            <a:r>
              <a:rPr lang="en-US" dirty="0" err="1"/>
              <a:t>upto</a:t>
            </a:r>
            <a:r>
              <a:rPr lang="en-US" dirty="0"/>
              <a:t> 7FH(128 Bytes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lower bytes of the each bank are reserved for the Special Function Registers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Above </a:t>
            </a:r>
            <a:r>
              <a:rPr lang="en-US" dirty="0"/>
              <a:t>the SFRs are general purpose registers implemented as static RAM.</a:t>
            </a:r>
            <a:endParaRPr lang="en-US" b="1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Register 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n-US" b="1" dirty="0"/>
              <a:t>General Purpose Register File:</a:t>
            </a:r>
          </a:p>
          <a:p>
            <a:pPr algn="just"/>
            <a:r>
              <a:rPr lang="en-US" dirty="0"/>
              <a:t>The general purpose register file is another name for the microcontroller’s RAM . </a:t>
            </a:r>
            <a:endParaRPr lang="en-US" dirty="0" smtClean="0"/>
          </a:p>
          <a:p>
            <a:pPr algn="just"/>
            <a:r>
              <a:rPr lang="en-US" dirty="0" smtClean="0"/>
              <a:t>Data </a:t>
            </a:r>
            <a:r>
              <a:rPr lang="en-US" dirty="0"/>
              <a:t>can be written to each 8-bit location updated and retrieved any number of times. </a:t>
            </a:r>
            <a:endParaRPr lang="en-US" b="1" dirty="0"/>
          </a:p>
          <a:p>
            <a:pPr marL="0" lvl="0" indent="0" algn="just">
              <a:buNone/>
            </a:pPr>
            <a:r>
              <a:rPr lang="en-US" b="1" dirty="0"/>
              <a:t>Special Purpose Register File:</a:t>
            </a:r>
          </a:p>
          <a:p>
            <a:pPr algn="just"/>
            <a:r>
              <a:rPr lang="en-US" dirty="0"/>
              <a:t>The special function register file consists of input, output ports and control registers used to configure each 8-bit port either as input or output.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contains registers that provide the data input and data output to a chip resources like Timers, Serial Ports and Analog to Digital converter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registers that contains control bits for selecting the mode of operation and also enabling or disabling its operation. </a:t>
            </a:r>
            <a:endParaRPr lang="en-US" b="1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739</Words>
  <Application>Microsoft Office PowerPoint</Application>
  <PresentationFormat>Widescreen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Office Theme</vt:lpstr>
      <vt:lpstr>INTRODUCTION TO PIC MICROCONTROLLER</vt:lpstr>
      <vt:lpstr>Overview and Features</vt:lpstr>
      <vt:lpstr>Features </vt:lpstr>
      <vt:lpstr>Features</vt:lpstr>
      <vt:lpstr>ARCHITECTURE  - PIC16FXX - Harvard architecture</vt:lpstr>
      <vt:lpstr>Memory organization  and register file structure </vt:lpstr>
      <vt:lpstr>Program Memory</vt:lpstr>
      <vt:lpstr>DATA MEMORY </vt:lpstr>
      <vt:lpstr>Register file structure</vt:lpstr>
      <vt:lpstr>Register file structure</vt:lpstr>
      <vt:lpstr>CPU REGISTERS </vt:lpstr>
      <vt:lpstr>Status Register</vt:lpstr>
      <vt:lpstr>FSR – (File Select Register)</vt:lpstr>
      <vt:lpstr>INDF – (Indirect File):</vt:lpstr>
      <vt:lpstr>PROGRAM COUNTER </vt:lpstr>
      <vt:lpstr>Parallel I/O Ports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PIC microcontroller</dc:title>
  <dc:creator>SADHISH PRABHU</dc:creator>
  <cp:lastModifiedBy>SADHISH PRABHU</cp:lastModifiedBy>
  <cp:revision>8</cp:revision>
  <dcterms:created xsi:type="dcterms:W3CDTF">2015-10-07T00:38:25Z</dcterms:created>
  <dcterms:modified xsi:type="dcterms:W3CDTF">2015-10-07T01:16:24Z</dcterms:modified>
</cp:coreProperties>
</file>