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9" r:id="rId7"/>
    <p:sldId id="270" r:id="rId8"/>
    <p:sldId id="267" r:id="rId9"/>
    <p:sldId id="268" r:id="rId10"/>
    <p:sldId id="264" r:id="rId11"/>
    <p:sldId id="266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5FCA4-D44C-4285-80B4-F16A1F19DB69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666CC-83D9-44F6-B2A7-D38D7BD8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85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GB" dirty="0" smtClean="0">
                <a:solidFill>
                  <a:srgbClr val="000000"/>
                </a:solidFill>
                <a:latin typeface="CG Times"/>
              </a:rPr>
              <a:t>The Programmers Model can be split into two elements - first of all, the processor modes and secondly, the processor registers. So let’s start by looking at the modes.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solidFill>
                  <a:srgbClr val="000000"/>
                </a:solidFill>
                <a:latin typeface="CG Times"/>
              </a:rPr>
              <a:t>Now the typical application will run in an unprivileged mode know as “User” mode, whereas the various exception types will be dealt with in one of the privileged modes : Fast Interrupt, Supervisor, Abort, Normal Interrupt and Undefined (and we will look at what causes each of the exceptions later on).</a:t>
            </a:r>
          </a:p>
          <a:p>
            <a:pPr>
              <a:spcAft>
                <a:spcPts val="1200"/>
              </a:spcAft>
            </a:pPr>
            <a:r>
              <a:rPr lang="en-GB" b="1" dirty="0" smtClean="0">
                <a:solidFill>
                  <a:srgbClr val="000000"/>
                </a:solidFill>
                <a:latin typeface="CG Times"/>
              </a:rPr>
              <a:t>NB - spell out the word FIQ, otherwise you are saying something rude in German!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solidFill>
                  <a:srgbClr val="000000"/>
                </a:solidFill>
                <a:latin typeface="CG Times"/>
              </a:rPr>
              <a:t>One question here is what is the difference between the privileged and unprivileged modes? Well in reality very little really - the ARM core has an output signal (</a:t>
            </a:r>
            <a:r>
              <a:rPr lang="en-GB" dirty="0" err="1" smtClean="0">
                <a:solidFill>
                  <a:srgbClr val="000000"/>
                </a:solidFill>
                <a:latin typeface="CG Times"/>
              </a:rPr>
              <a:t>nTRANS</a:t>
            </a:r>
            <a:r>
              <a:rPr lang="en-GB" dirty="0" smtClean="0">
                <a:solidFill>
                  <a:srgbClr val="000000"/>
                </a:solidFill>
                <a:latin typeface="CG Times"/>
              </a:rPr>
              <a:t> on ARM7TDMI, </a:t>
            </a:r>
            <a:r>
              <a:rPr lang="en-GB" dirty="0" err="1" smtClean="0">
                <a:solidFill>
                  <a:srgbClr val="000000"/>
                </a:solidFill>
                <a:latin typeface="CG Times"/>
              </a:rPr>
              <a:t>InTRANS</a:t>
            </a:r>
            <a:r>
              <a:rPr lang="en-GB" dirty="0" smtClean="0">
                <a:solidFill>
                  <a:srgbClr val="000000"/>
                </a:solidFill>
                <a:latin typeface="CG Times"/>
              </a:rPr>
              <a:t>, </a:t>
            </a:r>
            <a:r>
              <a:rPr lang="en-GB" dirty="0" err="1" smtClean="0">
                <a:solidFill>
                  <a:srgbClr val="000000"/>
                </a:solidFill>
                <a:latin typeface="CG Times"/>
              </a:rPr>
              <a:t>DnTRANS</a:t>
            </a:r>
            <a:r>
              <a:rPr lang="en-GB" dirty="0" smtClean="0">
                <a:solidFill>
                  <a:srgbClr val="000000"/>
                </a:solidFill>
                <a:latin typeface="CG Times"/>
              </a:rPr>
              <a:t> on 9, or encoded as part of HPROT or BPROT in AMBA) which indicates whether the current mode is privileged or unprivileged, and this can be used, for instance, by a memory controller to only allow IO access in a privileged mode. In addition some operations are only permitted in a privileged mode, such as directly changing the mode and enabling of interrupts.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solidFill>
                  <a:srgbClr val="000000"/>
                </a:solidFill>
                <a:latin typeface="CG Times"/>
              </a:rPr>
              <a:t>All current ARM cores implement system mode (added in architecture v4). This is simply a privileged version of user mode.  Important for re-entrant exceptions because no exceptions can cause system mode to be entered.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666CC-83D9-44F6-B2A7-D38D7BD801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40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352FF66-4BE9-4E0B-8FD5-C94E055BE78D}" type="slidenum">
              <a:rPr lang="el-GR" sz="1200">
                <a:latin typeface="Times New Roman" panose="02020603050405020304" pitchFamily="18" charset="0"/>
              </a:rPr>
              <a:pPr/>
              <a:t>10</a:t>
            </a:fld>
            <a:endParaRPr lang="el-GR" sz="120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Abort mode: </a:t>
            </a:r>
            <a:r>
              <a:rPr lang="el-GR" smtClean="0"/>
              <a:t>Όταν απέτυχε η προσπάθεια να γίνει πρόσβαση σε μνήμη</a:t>
            </a:r>
          </a:p>
          <a:p>
            <a:pPr eaLnBrk="1" hangingPunct="1"/>
            <a:r>
              <a:rPr lang="en-US" smtClean="0"/>
              <a:t>Supervisor mode: </a:t>
            </a:r>
            <a:r>
              <a:rPr lang="el-GR" smtClean="0"/>
              <a:t>Αμέσως μετά το </a:t>
            </a:r>
            <a:r>
              <a:rPr lang="en-US" smtClean="0"/>
              <a:t>reset, </a:t>
            </a:r>
            <a:r>
              <a:rPr lang="el-GR" smtClean="0"/>
              <a:t>λειτουργικό σύστημα </a:t>
            </a:r>
            <a:r>
              <a:rPr lang="en-US" smtClean="0"/>
              <a:t>kernel</a:t>
            </a:r>
          </a:p>
          <a:p>
            <a:pPr eaLnBrk="1" hangingPunct="1"/>
            <a:r>
              <a:rPr lang="en-US" smtClean="0"/>
              <a:t>System mode:</a:t>
            </a:r>
            <a:r>
              <a:rPr lang="el-GR" smtClean="0"/>
              <a:t> </a:t>
            </a:r>
            <a:r>
              <a:rPr lang="en-US" smtClean="0"/>
              <a:t>Special user mode, full access to cpsr</a:t>
            </a:r>
          </a:p>
          <a:p>
            <a:pPr eaLnBrk="1" hangingPunct="1"/>
            <a:r>
              <a:rPr lang="en-US" smtClean="0"/>
              <a:t>Undefined mode: When undefined instruction, or instruction not supported by implementation</a:t>
            </a:r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946000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A806-109D-47CA-9761-B2270D0D817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F342-67C7-45BE-89A8-76DA848B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0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A806-109D-47CA-9761-B2270D0D817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F342-67C7-45BE-89A8-76DA848B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2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A806-109D-47CA-9761-B2270D0D817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F342-67C7-45BE-89A8-76DA848B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5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A806-109D-47CA-9761-B2270D0D817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F342-67C7-45BE-89A8-76DA848B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1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A806-109D-47CA-9761-B2270D0D817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F342-67C7-45BE-89A8-76DA848B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9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A806-109D-47CA-9761-B2270D0D817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F342-67C7-45BE-89A8-76DA848B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4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A806-109D-47CA-9761-B2270D0D817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F342-67C7-45BE-89A8-76DA848B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1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A806-109D-47CA-9761-B2270D0D817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F342-67C7-45BE-89A8-76DA848B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0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A806-109D-47CA-9761-B2270D0D817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F342-67C7-45BE-89A8-76DA848B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3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A806-109D-47CA-9761-B2270D0D817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F342-67C7-45BE-89A8-76DA848B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7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A806-109D-47CA-9761-B2270D0D817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F342-67C7-45BE-89A8-76DA848B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9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8A806-109D-47CA-9761-B2270D0D8172}" type="datetimeFigureOut">
              <a:rPr lang="en-US" smtClean="0"/>
              <a:t>07-Oct-15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0F342-67C7-45BE-89A8-76DA848B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8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m.com/aboutar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ARM processor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5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152400"/>
            <a:ext cx="7793038" cy="1143000"/>
          </a:xfrm>
        </p:spPr>
        <p:txBody>
          <a:bodyPr/>
          <a:lstStyle/>
          <a:p>
            <a:pPr eaLnBrk="1" hangingPunct="1"/>
            <a:r>
              <a:rPr lang="en-US" smtClean="0"/>
              <a:t>ARM Programming Model</a:t>
            </a:r>
            <a:endParaRPr lang="el-GR" smtClean="0"/>
          </a:p>
        </p:txBody>
      </p:sp>
      <p:sp>
        <p:nvSpPr>
          <p:cNvPr id="13315" name="Rectangle 209"/>
          <p:cNvSpPr>
            <a:spLocks noChangeArrowheads="1"/>
          </p:cNvSpPr>
          <p:nvPr/>
        </p:nvSpPr>
        <p:spPr bwMode="auto">
          <a:xfrm>
            <a:off x="5991226" y="4170363"/>
            <a:ext cx="1597025" cy="266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16" name="Rectangle 210"/>
          <p:cNvSpPr>
            <a:spLocks noChangeArrowheads="1"/>
          </p:cNvSpPr>
          <p:nvPr/>
        </p:nvSpPr>
        <p:spPr bwMode="auto">
          <a:xfrm>
            <a:off x="6865939" y="4038601"/>
            <a:ext cx="1597025" cy="3222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17" name="Rectangle 211"/>
          <p:cNvSpPr>
            <a:spLocks noChangeArrowheads="1"/>
          </p:cNvSpPr>
          <p:nvPr/>
        </p:nvSpPr>
        <p:spPr bwMode="auto">
          <a:xfrm>
            <a:off x="7588251" y="4019551"/>
            <a:ext cx="1749425" cy="2841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18" name="Rectangle 212"/>
          <p:cNvSpPr>
            <a:spLocks noChangeArrowheads="1"/>
          </p:cNvSpPr>
          <p:nvPr/>
        </p:nvSpPr>
        <p:spPr bwMode="auto">
          <a:xfrm>
            <a:off x="7740651" y="3886200"/>
            <a:ext cx="1597025" cy="1333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19" name="Rectangle 213"/>
          <p:cNvSpPr>
            <a:spLocks noChangeArrowheads="1"/>
          </p:cNvSpPr>
          <p:nvPr/>
        </p:nvSpPr>
        <p:spPr bwMode="auto">
          <a:xfrm>
            <a:off x="7626351" y="3829050"/>
            <a:ext cx="1635125" cy="1905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20" name="Rectangle 214"/>
          <p:cNvSpPr>
            <a:spLocks noChangeArrowheads="1"/>
          </p:cNvSpPr>
          <p:nvPr/>
        </p:nvSpPr>
        <p:spPr bwMode="auto">
          <a:xfrm>
            <a:off x="7635876" y="3838575"/>
            <a:ext cx="1635125" cy="1905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21" name="Rectangle 215"/>
          <p:cNvSpPr>
            <a:spLocks noChangeArrowheads="1"/>
          </p:cNvSpPr>
          <p:nvPr/>
        </p:nvSpPr>
        <p:spPr bwMode="auto">
          <a:xfrm>
            <a:off x="8672514" y="3848100"/>
            <a:ext cx="60433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r13_und 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22" name="Rectangle 216"/>
          <p:cNvSpPr>
            <a:spLocks noChangeArrowheads="1"/>
          </p:cNvSpPr>
          <p:nvPr/>
        </p:nvSpPr>
        <p:spPr bwMode="auto">
          <a:xfrm>
            <a:off x="7626351" y="4019551"/>
            <a:ext cx="1635125" cy="207963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23" name="Rectangle 217"/>
          <p:cNvSpPr>
            <a:spLocks noChangeArrowheads="1"/>
          </p:cNvSpPr>
          <p:nvPr/>
        </p:nvSpPr>
        <p:spPr bwMode="auto">
          <a:xfrm>
            <a:off x="7635876" y="4029076"/>
            <a:ext cx="1635125" cy="20796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24" name="Rectangle 218"/>
          <p:cNvSpPr>
            <a:spLocks noChangeArrowheads="1"/>
          </p:cNvSpPr>
          <p:nvPr/>
        </p:nvSpPr>
        <p:spPr bwMode="auto">
          <a:xfrm>
            <a:off x="8672514" y="4056063"/>
            <a:ext cx="60433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r14_und 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25" name="Rectangle 219"/>
          <p:cNvSpPr>
            <a:spLocks noChangeArrowheads="1"/>
          </p:cNvSpPr>
          <p:nvPr/>
        </p:nvSpPr>
        <p:spPr bwMode="auto">
          <a:xfrm>
            <a:off x="8386763" y="3924300"/>
            <a:ext cx="38100" cy="952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26" name="Freeform 220"/>
          <p:cNvSpPr>
            <a:spLocks/>
          </p:cNvSpPr>
          <p:nvPr/>
        </p:nvSpPr>
        <p:spPr bwMode="auto">
          <a:xfrm>
            <a:off x="8386763" y="3924300"/>
            <a:ext cx="38100" cy="95250"/>
          </a:xfrm>
          <a:custGeom>
            <a:avLst/>
            <a:gdLst>
              <a:gd name="T0" fmla="*/ 0 w 24"/>
              <a:gd name="T1" fmla="*/ 0 h 60"/>
              <a:gd name="T2" fmla="*/ 0 w 24"/>
              <a:gd name="T3" fmla="*/ 95250 h 60"/>
              <a:gd name="T4" fmla="*/ 38100 w 24"/>
              <a:gd name="T5" fmla="*/ 95250 h 60"/>
              <a:gd name="T6" fmla="*/ 0 w 24"/>
              <a:gd name="T7" fmla="*/ 0 h 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" h="60">
                <a:moveTo>
                  <a:pt x="0" y="0"/>
                </a:moveTo>
                <a:lnTo>
                  <a:pt x="0" y="60"/>
                </a:lnTo>
                <a:lnTo>
                  <a:pt x="24" y="6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Freeform 221"/>
          <p:cNvSpPr>
            <a:spLocks/>
          </p:cNvSpPr>
          <p:nvPr/>
        </p:nvSpPr>
        <p:spPr bwMode="auto">
          <a:xfrm>
            <a:off x="8386763" y="3924300"/>
            <a:ext cx="38100" cy="95250"/>
          </a:xfrm>
          <a:custGeom>
            <a:avLst/>
            <a:gdLst>
              <a:gd name="T0" fmla="*/ 0 w 24"/>
              <a:gd name="T1" fmla="*/ 0 h 60"/>
              <a:gd name="T2" fmla="*/ 0 w 24"/>
              <a:gd name="T3" fmla="*/ 95250 h 60"/>
              <a:gd name="T4" fmla="*/ 38100 w 24"/>
              <a:gd name="T5" fmla="*/ 95250 h 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" h="60">
                <a:moveTo>
                  <a:pt x="0" y="0"/>
                </a:moveTo>
                <a:lnTo>
                  <a:pt x="0" y="60"/>
                </a:lnTo>
                <a:lnTo>
                  <a:pt x="24" y="6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Rectangle 222"/>
          <p:cNvSpPr>
            <a:spLocks noChangeArrowheads="1"/>
          </p:cNvSpPr>
          <p:nvPr/>
        </p:nvSpPr>
        <p:spPr bwMode="auto">
          <a:xfrm>
            <a:off x="8386763" y="4019551"/>
            <a:ext cx="38100" cy="2079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29" name="Rectangle 223"/>
          <p:cNvSpPr>
            <a:spLocks noChangeArrowheads="1"/>
          </p:cNvSpPr>
          <p:nvPr/>
        </p:nvSpPr>
        <p:spPr bwMode="auto">
          <a:xfrm>
            <a:off x="8386763" y="4019551"/>
            <a:ext cx="38100" cy="2079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30" name="Rectangle 224"/>
          <p:cNvSpPr>
            <a:spLocks noChangeArrowheads="1"/>
          </p:cNvSpPr>
          <p:nvPr/>
        </p:nvSpPr>
        <p:spPr bwMode="auto">
          <a:xfrm>
            <a:off x="8396288" y="4029076"/>
            <a:ext cx="19050" cy="1889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31" name="Rectangle 225"/>
          <p:cNvSpPr>
            <a:spLocks noChangeArrowheads="1"/>
          </p:cNvSpPr>
          <p:nvPr/>
        </p:nvSpPr>
        <p:spPr bwMode="auto">
          <a:xfrm>
            <a:off x="6751639" y="4095751"/>
            <a:ext cx="1635125" cy="207963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32" name="Rectangle 226"/>
          <p:cNvSpPr>
            <a:spLocks noChangeArrowheads="1"/>
          </p:cNvSpPr>
          <p:nvPr/>
        </p:nvSpPr>
        <p:spPr bwMode="auto">
          <a:xfrm>
            <a:off x="6761164" y="4105276"/>
            <a:ext cx="1635125" cy="20796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33" name="Rectangle 227"/>
          <p:cNvSpPr>
            <a:spLocks noChangeArrowheads="1"/>
          </p:cNvSpPr>
          <p:nvPr/>
        </p:nvSpPr>
        <p:spPr bwMode="auto">
          <a:xfrm>
            <a:off x="7874001" y="4113213"/>
            <a:ext cx="51937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r14_irq 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34" name="Rectangle 228"/>
          <p:cNvSpPr>
            <a:spLocks noChangeArrowheads="1"/>
          </p:cNvSpPr>
          <p:nvPr/>
        </p:nvSpPr>
        <p:spPr bwMode="auto">
          <a:xfrm>
            <a:off x="6751639" y="3886200"/>
            <a:ext cx="1635125" cy="2095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35" name="Rectangle 229"/>
          <p:cNvSpPr>
            <a:spLocks noChangeArrowheads="1"/>
          </p:cNvSpPr>
          <p:nvPr/>
        </p:nvSpPr>
        <p:spPr bwMode="auto">
          <a:xfrm>
            <a:off x="6761164" y="3895726"/>
            <a:ext cx="1635125" cy="20796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36" name="Rectangle 230"/>
          <p:cNvSpPr>
            <a:spLocks noChangeArrowheads="1"/>
          </p:cNvSpPr>
          <p:nvPr/>
        </p:nvSpPr>
        <p:spPr bwMode="auto">
          <a:xfrm>
            <a:off x="7874001" y="3905250"/>
            <a:ext cx="51937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r13_irq 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37" name="Rectangle 231"/>
          <p:cNvSpPr>
            <a:spLocks noChangeArrowheads="1"/>
          </p:cNvSpPr>
          <p:nvPr/>
        </p:nvSpPr>
        <p:spPr bwMode="auto">
          <a:xfrm>
            <a:off x="7512050" y="4095751"/>
            <a:ext cx="38100" cy="2079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38" name="Rectangle 232"/>
          <p:cNvSpPr>
            <a:spLocks noChangeArrowheads="1"/>
          </p:cNvSpPr>
          <p:nvPr/>
        </p:nvSpPr>
        <p:spPr bwMode="auto">
          <a:xfrm>
            <a:off x="7512050" y="4095751"/>
            <a:ext cx="38100" cy="2079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39" name="Rectangle 233"/>
          <p:cNvSpPr>
            <a:spLocks noChangeArrowheads="1"/>
          </p:cNvSpPr>
          <p:nvPr/>
        </p:nvSpPr>
        <p:spPr bwMode="auto">
          <a:xfrm>
            <a:off x="7521575" y="4105276"/>
            <a:ext cx="19050" cy="1889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40" name="Rectangle 234"/>
          <p:cNvSpPr>
            <a:spLocks noChangeArrowheads="1"/>
          </p:cNvSpPr>
          <p:nvPr/>
        </p:nvSpPr>
        <p:spPr bwMode="auto">
          <a:xfrm>
            <a:off x="4224339" y="3810000"/>
            <a:ext cx="1616075" cy="2095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41" name="Rectangle 235"/>
          <p:cNvSpPr>
            <a:spLocks noChangeArrowheads="1"/>
          </p:cNvSpPr>
          <p:nvPr/>
        </p:nvSpPr>
        <p:spPr bwMode="auto">
          <a:xfrm>
            <a:off x="7721601" y="5045075"/>
            <a:ext cx="1616075" cy="1905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42" name="Rectangle 236"/>
          <p:cNvSpPr>
            <a:spLocks noChangeArrowheads="1"/>
          </p:cNvSpPr>
          <p:nvPr/>
        </p:nvSpPr>
        <p:spPr bwMode="auto">
          <a:xfrm>
            <a:off x="6865939" y="5045076"/>
            <a:ext cx="1597025" cy="265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43" name="Rectangle 237"/>
          <p:cNvSpPr>
            <a:spLocks noChangeArrowheads="1"/>
          </p:cNvSpPr>
          <p:nvPr/>
        </p:nvSpPr>
        <p:spPr bwMode="auto">
          <a:xfrm>
            <a:off x="6010276" y="5159376"/>
            <a:ext cx="1577975" cy="2079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44" name="Rectangle 238"/>
          <p:cNvSpPr>
            <a:spLocks noChangeArrowheads="1"/>
          </p:cNvSpPr>
          <p:nvPr/>
        </p:nvSpPr>
        <p:spPr bwMode="auto">
          <a:xfrm>
            <a:off x="5118100" y="5272088"/>
            <a:ext cx="1595438" cy="1714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45" name="Rectangle 239"/>
          <p:cNvSpPr>
            <a:spLocks noChangeArrowheads="1"/>
          </p:cNvSpPr>
          <p:nvPr/>
        </p:nvSpPr>
        <p:spPr bwMode="auto">
          <a:xfrm>
            <a:off x="4224339" y="5310188"/>
            <a:ext cx="1616075" cy="1905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46" name="Rectangle 240"/>
          <p:cNvSpPr>
            <a:spLocks noChangeArrowheads="1"/>
          </p:cNvSpPr>
          <p:nvPr/>
        </p:nvSpPr>
        <p:spPr bwMode="auto">
          <a:xfrm>
            <a:off x="3273426" y="5235576"/>
            <a:ext cx="1616075" cy="2079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47" name="Rectangle 241"/>
          <p:cNvSpPr>
            <a:spLocks noChangeArrowheads="1"/>
          </p:cNvSpPr>
          <p:nvPr/>
        </p:nvSpPr>
        <p:spPr bwMode="auto">
          <a:xfrm>
            <a:off x="7645401" y="4968875"/>
            <a:ext cx="1616075" cy="2095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48" name="Rectangle 242"/>
          <p:cNvSpPr>
            <a:spLocks noChangeArrowheads="1"/>
          </p:cNvSpPr>
          <p:nvPr/>
        </p:nvSpPr>
        <p:spPr bwMode="auto">
          <a:xfrm>
            <a:off x="7654926" y="4978400"/>
            <a:ext cx="1616075" cy="2095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49" name="Rectangle 243"/>
          <p:cNvSpPr>
            <a:spLocks noChangeArrowheads="1"/>
          </p:cNvSpPr>
          <p:nvPr/>
        </p:nvSpPr>
        <p:spPr bwMode="auto">
          <a:xfrm>
            <a:off x="8462964" y="4987925"/>
            <a:ext cx="80150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SPSR_und 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50" name="Rectangle 244"/>
          <p:cNvSpPr>
            <a:spLocks noChangeArrowheads="1"/>
          </p:cNvSpPr>
          <p:nvPr/>
        </p:nvSpPr>
        <p:spPr bwMode="auto">
          <a:xfrm>
            <a:off x="5118100" y="4227513"/>
            <a:ext cx="1595438" cy="266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51" name="Rectangle 245"/>
          <p:cNvSpPr>
            <a:spLocks noChangeArrowheads="1"/>
          </p:cNvSpPr>
          <p:nvPr/>
        </p:nvSpPr>
        <p:spPr bwMode="auto">
          <a:xfrm>
            <a:off x="4224339" y="4360863"/>
            <a:ext cx="1616075" cy="2095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52" name="Rectangle 246"/>
          <p:cNvSpPr>
            <a:spLocks noChangeArrowheads="1"/>
          </p:cNvSpPr>
          <p:nvPr/>
        </p:nvSpPr>
        <p:spPr bwMode="auto">
          <a:xfrm>
            <a:off x="5897564" y="4151313"/>
            <a:ext cx="1614487" cy="2095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53" name="Rectangle 247"/>
          <p:cNvSpPr>
            <a:spLocks noChangeArrowheads="1"/>
          </p:cNvSpPr>
          <p:nvPr/>
        </p:nvSpPr>
        <p:spPr bwMode="auto">
          <a:xfrm>
            <a:off x="5907089" y="4160838"/>
            <a:ext cx="1614487" cy="2095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54" name="Rectangle 248"/>
          <p:cNvSpPr>
            <a:spLocks noChangeArrowheads="1"/>
          </p:cNvSpPr>
          <p:nvPr/>
        </p:nvSpPr>
        <p:spPr bwMode="auto">
          <a:xfrm>
            <a:off x="6961189" y="4189413"/>
            <a:ext cx="56265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r14_abt 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55" name="Rectangle 249"/>
          <p:cNvSpPr>
            <a:spLocks noChangeArrowheads="1"/>
          </p:cNvSpPr>
          <p:nvPr/>
        </p:nvSpPr>
        <p:spPr bwMode="auto">
          <a:xfrm>
            <a:off x="5022851" y="4227513"/>
            <a:ext cx="1616075" cy="2095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56" name="Rectangle 250"/>
          <p:cNvSpPr>
            <a:spLocks noChangeArrowheads="1"/>
          </p:cNvSpPr>
          <p:nvPr/>
        </p:nvSpPr>
        <p:spPr bwMode="auto">
          <a:xfrm>
            <a:off x="5032376" y="4237038"/>
            <a:ext cx="1616075" cy="2095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57" name="Rectangle 251"/>
          <p:cNvSpPr>
            <a:spLocks noChangeArrowheads="1"/>
          </p:cNvSpPr>
          <p:nvPr/>
        </p:nvSpPr>
        <p:spPr bwMode="auto">
          <a:xfrm>
            <a:off x="6067426" y="4246563"/>
            <a:ext cx="5802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r14_svc 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58" name="Rectangle 252"/>
          <p:cNvSpPr>
            <a:spLocks noChangeArrowheads="1"/>
          </p:cNvSpPr>
          <p:nvPr/>
        </p:nvSpPr>
        <p:spPr bwMode="auto">
          <a:xfrm>
            <a:off x="3273426" y="1606551"/>
            <a:ext cx="1616075" cy="32289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59" name="Rectangle 253"/>
          <p:cNvSpPr>
            <a:spLocks noChangeArrowheads="1"/>
          </p:cNvSpPr>
          <p:nvPr/>
        </p:nvSpPr>
        <p:spPr bwMode="auto">
          <a:xfrm>
            <a:off x="3595689" y="5822950"/>
            <a:ext cx="8447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user mode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60" name="Rectangle 254"/>
          <p:cNvSpPr>
            <a:spLocks noChangeArrowheads="1"/>
          </p:cNvSpPr>
          <p:nvPr/>
        </p:nvSpPr>
        <p:spPr bwMode="auto">
          <a:xfrm>
            <a:off x="4876800" y="5715000"/>
            <a:ext cx="18915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fiq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61" name="Rectangle 255"/>
          <p:cNvSpPr>
            <a:spLocks noChangeArrowheads="1"/>
          </p:cNvSpPr>
          <p:nvPr/>
        </p:nvSpPr>
        <p:spPr bwMode="auto">
          <a:xfrm>
            <a:off x="4756150" y="5899150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mode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62" name="Rectangle 256"/>
          <p:cNvSpPr>
            <a:spLocks noChangeArrowheads="1"/>
          </p:cNvSpPr>
          <p:nvPr/>
        </p:nvSpPr>
        <p:spPr bwMode="auto">
          <a:xfrm>
            <a:off x="5688013" y="5708650"/>
            <a:ext cx="2693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svc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63" name="Rectangle 257"/>
          <p:cNvSpPr>
            <a:spLocks noChangeArrowheads="1"/>
          </p:cNvSpPr>
          <p:nvPr/>
        </p:nvSpPr>
        <p:spPr bwMode="auto">
          <a:xfrm>
            <a:off x="5611813" y="5899150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mode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64" name="Rectangle 258"/>
          <p:cNvSpPr>
            <a:spLocks noChangeArrowheads="1"/>
          </p:cNvSpPr>
          <p:nvPr/>
        </p:nvSpPr>
        <p:spPr bwMode="auto">
          <a:xfrm>
            <a:off x="6486526" y="5708650"/>
            <a:ext cx="40716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abort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65" name="Rectangle 259"/>
          <p:cNvSpPr>
            <a:spLocks noChangeArrowheads="1"/>
          </p:cNvSpPr>
          <p:nvPr/>
        </p:nvSpPr>
        <p:spPr bwMode="auto">
          <a:xfrm>
            <a:off x="6467475" y="5899150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mode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66" name="Rectangle 260"/>
          <p:cNvSpPr>
            <a:spLocks noChangeArrowheads="1"/>
          </p:cNvSpPr>
          <p:nvPr/>
        </p:nvSpPr>
        <p:spPr bwMode="auto">
          <a:xfrm>
            <a:off x="7456488" y="5708650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irq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67" name="Rectangle 261"/>
          <p:cNvSpPr>
            <a:spLocks noChangeArrowheads="1"/>
          </p:cNvSpPr>
          <p:nvPr/>
        </p:nvSpPr>
        <p:spPr bwMode="auto">
          <a:xfrm>
            <a:off x="7342188" y="5899150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mode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68" name="Rectangle 262"/>
          <p:cNvSpPr>
            <a:spLocks noChangeArrowheads="1"/>
          </p:cNvSpPr>
          <p:nvPr/>
        </p:nvSpPr>
        <p:spPr bwMode="auto">
          <a:xfrm>
            <a:off x="8026401" y="5708650"/>
            <a:ext cx="48731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undefi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69" name="Rectangle 263"/>
          <p:cNvSpPr>
            <a:spLocks noChangeArrowheads="1"/>
          </p:cNvSpPr>
          <p:nvPr/>
        </p:nvSpPr>
        <p:spPr bwMode="auto">
          <a:xfrm>
            <a:off x="8501064" y="5708650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ned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70" name="Rectangle 264"/>
          <p:cNvSpPr>
            <a:spLocks noChangeArrowheads="1"/>
          </p:cNvSpPr>
          <p:nvPr/>
        </p:nvSpPr>
        <p:spPr bwMode="auto">
          <a:xfrm>
            <a:off x="8197850" y="5899150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mode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71" name="Rectangle 265"/>
          <p:cNvSpPr>
            <a:spLocks noChangeArrowheads="1"/>
          </p:cNvSpPr>
          <p:nvPr/>
        </p:nvSpPr>
        <p:spPr bwMode="auto">
          <a:xfrm>
            <a:off x="7702550" y="1625600"/>
            <a:ext cx="16110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usable in user mode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72" name="Rectangle 266"/>
          <p:cNvSpPr>
            <a:spLocks noChangeArrowheads="1"/>
          </p:cNvSpPr>
          <p:nvPr/>
        </p:nvSpPr>
        <p:spPr bwMode="auto">
          <a:xfrm>
            <a:off x="7702551" y="2157413"/>
            <a:ext cx="153247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system modes only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73" name="Rectangle 267"/>
          <p:cNvSpPr>
            <a:spLocks noChangeArrowheads="1"/>
          </p:cNvSpPr>
          <p:nvPr/>
        </p:nvSpPr>
        <p:spPr bwMode="auto">
          <a:xfrm>
            <a:off x="5972176" y="1663701"/>
            <a:ext cx="1616075" cy="2079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74" name="Rectangle 268"/>
          <p:cNvSpPr>
            <a:spLocks noChangeArrowheads="1"/>
          </p:cNvSpPr>
          <p:nvPr/>
        </p:nvSpPr>
        <p:spPr bwMode="auto">
          <a:xfrm>
            <a:off x="5897564" y="1606550"/>
            <a:ext cx="1614487" cy="190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75" name="Rectangle 269"/>
          <p:cNvSpPr>
            <a:spLocks noChangeArrowheads="1"/>
          </p:cNvSpPr>
          <p:nvPr/>
        </p:nvSpPr>
        <p:spPr bwMode="auto">
          <a:xfrm>
            <a:off x="5907089" y="1616076"/>
            <a:ext cx="1614487" cy="1889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76" name="Rectangle 270"/>
          <p:cNvSpPr>
            <a:spLocks noChangeArrowheads="1"/>
          </p:cNvSpPr>
          <p:nvPr/>
        </p:nvSpPr>
        <p:spPr bwMode="auto">
          <a:xfrm>
            <a:off x="5897564" y="3962401"/>
            <a:ext cx="1614487" cy="188913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77" name="Rectangle 271"/>
          <p:cNvSpPr>
            <a:spLocks noChangeArrowheads="1"/>
          </p:cNvSpPr>
          <p:nvPr/>
        </p:nvSpPr>
        <p:spPr bwMode="auto">
          <a:xfrm>
            <a:off x="5907089" y="3971926"/>
            <a:ext cx="1614487" cy="1889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78" name="Rectangle 272"/>
          <p:cNvSpPr>
            <a:spLocks noChangeArrowheads="1"/>
          </p:cNvSpPr>
          <p:nvPr/>
        </p:nvSpPr>
        <p:spPr bwMode="auto">
          <a:xfrm>
            <a:off x="6961189" y="3979863"/>
            <a:ext cx="56265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r13_abt 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79" name="Rectangle 273"/>
          <p:cNvSpPr>
            <a:spLocks noChangeArrowheads="1"/>
          </p:cNvSpPr>
          <p:nvPr/>
        </p:nvSpPr>
        <p:spPr bwMode="auto">
          <a:xfrm>
            <a:off x="5022851" y="4019551"/>
            <a:ext cx="1616075" cy="207963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80" name="Rectangle 274"/>
          <p:cNvSpPr>
            <a:spLocks noChangeArrowheads="1"/>
          </p:cNvSpPr>
          <p:nvPr/>
        </p:nvSpPr>
        <p:spPr bwMode="auto">
          <a:xfrm>
            <a:off x="5032376" y="4029076"/>
            <a:ext cx="1616075" cy="20796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81" name="Rectangle 275"/>
          <p:cNvSpPr>
            <a:spLocks noChangeArrowheads="1"/>
          </p:cNvSpPr>
          <p:nvPr/>
        </p:nvSpPr>
        <p:spPr bwMode="auto">
          <a:xfrm>
            <a:off x="6067426" y="4056063"/>
            <a:ext cx="5802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r13_svc 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82" name="Rectangle 276"/>
          <p:cNvSpPr>
            <a:spLocks noChangeArrowheads="1"/>
          </p:cNvSpPr>
          <p:nvPr/>
        </p:nvSpPr>
        <p:spPr bwMode="auto">
          <a:xfrm>
            <a:off x="4224339" y="3144838"/>
            <a:ext cx="1616075" cy="2476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83" name="Rectangle 277"/>
          <p:cNvSpPr>
            <a:spLocks noChangeArrowheads="1"/>
          </p:cNvSpPr>
          <p:nvPr/>
        </p:nvSpPr>
        <p:spPr bwMode="auto">
          <a:xfrm>
            <a:off x="4148139" y="3087688"/>
            <a:ext cx="1616075" cy="1905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84" name="Rectangle 278"/>
          <p:cNvSpPr>
            <a:spLocks noChangeArrowheads="1"/>
          </p:cNvSpPr>
          <p:nvPr/>
        </p:nvSpPr>
        <p:spPr bwMode="auto">
          <a:xfrm>
            <a:off x="4157664" y="3097213"/>
            <a:ext cx="1616075" cy="1905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85" name="Rectangle 279"/>
          <p:cNvSpPr>
            <a:spLocks noChangeArrowheads="1"/>
          </p:cNvSpPr>
          <p:nvPr/>
        </p:nvSpPr>
        <p:spPr bwMode="auto">
          <a:xfrm>
            <a:off x="5345113" y="3106738"/>
            <a:ext cx="3831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r8_fiq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86" name="Rectangle 280"/>
          <p:cNvSpPr>
            <a:spLocks noChangeArrowheads="1"/>
          </p:cNvSpPr>
          <p:nvPr/>
        </p:nvSpPr>
        <p:spPr bwMode="auto">
          <a:xfrm>
            <a:off x="4224339" y="3392488"/>
            <a:ext cx="1616075" cy="20796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87" name="Rectangle 281"/>
          <p:cNvSpPr>
            <a:spLocks noChangeArrowheads="1"/>
          </p:cNvSpPr>
          <p:nvPr/>
        </p:nvSpPr>
        <p:spPr bwMode="auto">
          <a:xfrm>
            <a:off x="4148139" y="3278188"/>
            <a:ext cx="1616075" cy="2095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88" name="Rectangle 282"/>
          <p:cNvSpPr>
            <a:spLocks noChangeArrowheads="1"/>
          </p:cNvSpPr>
          <p:nvPr/>
        </p:nvSpPr>
        <p:spPr bwMode="auto">
          <a:xfrm>
            <a:off x="4157664" y="3287713"/>
            <a:ext cx="1616075" cy="2095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89" name="Rectangle 283"/>
          <p:cNvSpPr>
            <a:spLocks noChangeArrowheads="1"/>
          </p:cNvSpPr>
          <p:nvPr/>
        </p:nvSpPr>
        <p:spPr bwMode="auto">
          <a:xfrm>
            <a:off x="5345113" y="3316288"/>
            <a:ext cx="3831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r9_fiq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90" name="Rectangle 284"/>
          <p:cNvSpPr>
            <a:spLocks noChangeArrowheads="1"/>
          </p:cNvSpPr>
          <p:nvPr/>
        </p:nvSpPr>
        <p:spPr bwMode="auto">
          <a:xfrm>
            <a:off x="4224339" y="3600450"/>
            <a:ext cx="1616075" cy="2095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91" name="Rectangle 285"/>
          <p:cNvSpPr>
            <a:spLocks noChangeArrowheads="1"/>
          </p:cNvSpPr>
          <p:nvPr/>
        </p:nvSpPr>
        <p:spPr bwMode="auto">
          <a:xfrm>
            <a:off x="4148139" y="3487738"/>
            <a:ext cx="1616075" cy="207962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92" name="Rectangle 286"/>
          <p:cNvSpPr>
            <a:spLocks noChangeArrowheads="1"/>
          </p:cNvSpPr>
          <p:nvPr/>
        </p:nvSpPr>
        <p:spPr bwMode="auto">
          <a:xfrm>
            <a:off x="4157664" y="3497263"/>
            <a:ext cx="1616075" cy="20796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93" name="Rectangle 287"/>
          <p:cNvSpPr>
            <a:spLocks noChangeArrowheads="1"/>
          </p:cNvSpPr>
          <p:nvPr/>
        </p:nvSpPr>
        <p:spPr bwMode="auto">
          <a:xfrm>
            <a:off x="5249864" y="3505200"/>
            <a:ext cx="4680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r10_fiq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94" name="Rectangle 288"/>
          <p:cNvSpPr>
            <a:spLocks noChangeArrowheads="1"/>
          </p:cNvSpPr>
          <p:nvPr/>
        </p:nvSpPr>
        <p:spPr bwMode="auto">
          <a:xfrm>
            <a:off x="4148139" y="3695700"/>
            <a:ext cx="1616075" cy="1905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95" name="Rectangle 289"/>
          <p:cNvSpPr>
            <a:spLocks noChangeArrowheads="1"/>
          </p:cNvSpPr>
          <p:nvPr/>
        </p:nvSpPr>
        <p:spPr bwMode="auto">
          <a:xfrm>
            <a:off x="4157664" y="3705225"/>
            <a:ext cx="1616075" cy="1905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96" name="Rectangle 290"/>
          <p:cNvSpPr>
            <a:spLocks noChangeArrowheads="1"/>
          </p:cNvSpPr>
          <p:nvPr/>
        </p:nvSpPr>
        <p:spPr bwMode="auto">
          <a:xfrm>
            <a:off x="5268913" y="3714750"/>
            <a:ext cx="1362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r1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97" name="Rectangle 291"/>
          <p:cNvSpPr>
            <a:spLocks noChangeArrowheads="1"/>
          </p:cNvSpPr>
          <p:nvPr/>
        </p:nvSpPr>
        <p:spPr bwMode="auto">
          <a:xfrm>
            <a:off x="5383213" y="3714750"/>
            <a:ext cx="3318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1_fiq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398" name="Rectangle 292"/>
          <p:cNvSpPr>
            <a:spLocks noChangeArrowheads="1"/>
          </p:cNvSpPr>
          <p:nvPr/>
        </p:nvSpPr>
        <p:spPr bwMode="auto">
          <a:xfrm>
            <a:off x="6751639" y="5045075"/>
            <a:ext cx="1635125" cy="1905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99" name="Rectangle 293"/>
          <p:cNvSpPr>
            <a:spLocks noChangeArrowheads="1"/>
          </p:cNvSpPr>
          <p:nvPr/>
        </p:nvSpPr>
        <p:spPr bwMode="auto">
          <a:xfrm>
            <a:off x="6761164" y="5054601"/>
            <a:ext cx="1635125" cy="1889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00" name="Rectangle 294"/>
          <p:cNvSpPr>
            <a:spLocks noChangeArrowheads="1"/>
          </p:cNvSpPr>
          <p:nvPr/>
        </p:nvSpPr>
        <p:spPr bwMode="auto">
          <a:xfrm>
            <a:off x="7683501" y="5064125"/>
            <a:ext cx="7165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SPSR_irq 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401" name="Rectangle 295"/>
          <p:cNvSpPr>
            <a:spLocks noChangeArrowheads="1"/>
          </p:cNvSpPr>
          <p:nvPr/>
        </p:nvSpPr>
        <p:spPr bwMode="auto">
          <a:xfrm>
            <a:off x="5897564" y="5102226"/>
            <a:ext cx="1614487" cy="207963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02" name="Rectangle 296"/>
          <p:cNvSpPr>
            <a:spLocks noChangeArrowheads="1"/>
          </p:cNvSpPr>
          <p:nvPr/>
        </p:nvSpPr>
        <p:spPr bwMode="auto">
          <a:xfrm>
            <a:off x="5907089" y="5111751"/>
            <a:ext cx="1614487" cy="20796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03" name="Rectangle 297"/>
          <p:cNvSpPr>
            <a:spLocks noChangeArrowheads="1"/>
          </p:cNvSpPr>
          <p:nvPr/>
        </p:nvSpPr>
        <p:spPr bwMode="auto">
          <a:xfrm>
            <a:off x="6770689" y="5119688"/>
            <a:ext cx="75982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SPSR_abt 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404" name="Rectangle 298"/>
          <p:cNvSpPr>
            <a:spLocks noChangeArrowheads="1"/>
          </p:cNvSpPr>
          <p:nvPr/>
        </p:nvSpPr>
        <p:spPr bwMode="auto">
          <a:xfrm>
            <a:off x="5972176" y="2214563"/>
            <a:ext cx="1616075" cy="18891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05" name="Rectangle 299"/>
          <p:cNvSpPr>
            <a:spLocks noChangeArrowheads="1"/>
          </p:cNvSpPr>
          <p:nvPr/>
        </p:nvSpPr>
        <p:spPr bwMode="auto">
          <a:xfrm>
            <a:off x="5897564" y="2138363"/>
            <a:ext cx="1614487" cy="2095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06" name="Rectangle 300"/>
          <p:cNvSpPr>
            <a:spLocks noChangeArrowheads="1"/>
          </p:cNvSpPr>
          <p:nvPr/>
        </p:nvSpPr>
        <p:spPr bwMode="auto">
          <a:xfrm>
            <a:off x="5907089" y="2147888"/>
            <a:ext cx="1614487" cy="2095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07" name="Rectangle 301"/>
          <p:cNvSpPr>
            <a:spLocks noChangeArrowheads="1"/>
          </p:cNvSpPr>
          <p:nvPr/>
        </p:nvSpPr>
        <p:spPr bwMode="auto">
          <a:xfrm>
            <a:off x="5022851" y="5178426"/>
            <a:ext cx="1616075" cy="188913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08" name="Rectangle 302"/>
          <p:cNvSpPr>
            <a:spLocks noChangeArrowheads="1"/>
          </p:cNvSpPr>
          <p:nvPr/>
        </p:nvSpPr>
        <p:spPr bwMode="auto">
          <a:xfrm>
            <a:off x="5032376" y="5187951"/>
            <a:ext cx="1616075" cy="1889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09" name="Rectangle 303"/>
          <p:cNvSpPr>
            <a:spLocks noChangeArrowheads="1"/>
          </p:cNvSpPr>
          <p:nvPr/>
        </p:nvSpPr>
        <p:spPr bwMode="auto">
          <a:xfrm>
            <a:off x="5878514" y="5195888"/>
            <a:ext cx="77745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SPSR_svc 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410" name="Rectangle 304"/>
          <p:cNvSpPr>
            <a:spLocks noChangeArrowheads="1"/>
          </p:cNvSpPr>
          <p:nvPr/>
        </p:nvSpPr>
        <p:spPr bwMode="auto">
          <a:xfrm>
            <a:off x="4148139" y="5235576"/>
            <a:ext cx="1616075" cy="207963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11" name="Rectangle 305"/>
          <p:cNvSpPr>
            <a:spLocks noChangeArrowheads="1"/>
          </p:cNvSpPr>
          <p:nvPr/>
        </p:nvSpPr>
        <p:spPr bwMode="auto">
          <a:xfrm>
            <a:off x="4157664" y="5245101"/>
            <a:ext cx="1616075" cy="20796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12" name="Rectangle 306"/>
          <p:cNvSpPr>
            <a:spLocks noChangeArrowheads="1"/>
          </p:cNvSpPr>
          <p:nvPr/>
        </p:nvSpPr>
        <p:spPr bwMode="auto">
          <a:xfrm>
            <a:off x="5060951" y="5253038"/>
            <a:ext cx="66524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SPSR_fiq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413" name="Rectangle 307"/>
          <p:cNvSpPr>
            <a:spLocks noChangeArrowheads="1"/>
          </p:cNvSpPr>
          <p:nvPr/>
        </p:nvSpPr>
        <p:spPr bwMode="auto">
          <a:xfrm>
            <a:off x="4813300" y="3087688"/>
            <a:ext cx="38100" cy="1905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14" name="Rectangle 308"/>
          <p:cNvSpPr>
            <a:spLocks noChangeArrowheads="1"/>
          </p:cNvSpPr>
          <p:nvPr/>
        </p:nvSpPr>
        <p:spPr bwMode="auto">
          <a:xfrm>
            <a:off x="4813300" y="3087688"/>
            <a:ext cx="38100" cy="1905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15" name="Rectangle 309"/>
          <p:cNvSpPr>
            <a:spLocks noChangeArrowheads="1"/>
          </p:cNvSpPr>
          <p:nvPr/>
        </p:nvSpPr>
        <p:spPr bwMode="auto">
          <a:xfrm>
            <a:off x="4822825" y="3097213"/>
            <a:ext cx="19050" cy="1714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16" name="Rectangle 310"/>
          <p:cNvSpPr>
            <a:spLocks noChangeArrowheads="1"/>
          </p:cNvSpPr>
          <p:nvPr/>
        </p:nvSpPr>
        <p:spPr bwMode="auto">
          <a:xfrm>
            <a:off x="4813300" y="3278188"/>
            <a:ext cx="38100" cy="2095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17" name="Rectangle 311"/>
          <p:cNvSpPr>
            <a:spLocks noChangeArrowheads="1"/>
          </p:cNvSpPr>
          <p:nvPr/>
        </p:nvSpPr>
        <p:spPr bwMode="auto">
          <a:xfrm>
            <a:off x="4813300" y="3278188"/>
            <a:ext cx="38100" cy="2095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18" name="Rectangle 312"/>
          <p:cNvSpPr>
            <a:spLocks noChangeArrowheads="1"/>
          </p:cNvSpPr>
          <p:nvPr/>
        </p:nvSpPr>
        <p:spPr bwMode="auto">
          <a:xfrm>
            <a:off x="4822825" y="3287713"/>
            <a:ext cx="19050" cy="1905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19" name="Rectangle 313"/>
          <p:cNvSpPr>
            <a:spLocks noChangeArrowheads="1"/>
          </p:cNvSpPr>
          <p:nvPr/>
        </p:nvSpPr>
        <p:spPr bwMode="auto">
          <a:xfrm>
            <a:off x="4813300" y="3487738"/>
            <a:ext cx="38100" cy="20796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20" name="Rectangle 314"/>
          <p:cNvSpPr>
            <a:spLocks noChangeArrowheads="1"/>
          </p:cNvSpPr>
          <p:nvPr/>
        </p:nvSpPr>
        <p:spPr bwMode="auto">
          <a:xfrm>
            <a:off x="4813300" y="3487738"/>
            <a:ext cx="38100" cy="20796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21" name="Rectangle 315"/>
          <p:cNvSpPr>
            <a:spLocks noChangeArrowheads="1"/>
          </p:cNvSpPr>
          <p:nvPr/>
        </p:nvSpPr>
        <p:spPr bwMode="auto">
          <a:xfrm>
            <a:off x="4822825" y="3497263"/>
            <a:ext cx="19050" cy="18891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22" name="Rectangle 316"/>
          <p:cNvSpPr>
            <a:spLocks noChangeArrowheads="1"/>
          </p:cNvSpPr>
          <p:nvPr/>
        </p:nvSpPr>
        <p:spPr bwMode="auto">
          <a:xfrm>
            <a:off x="5764213" y="4227513"/>
            <a:ext cx="38100" cy="2095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23" name="Rectangle 317"/>
          <p:cNvSpPr>
            <a:spLocks noChangeArrowheads="1"/>
          </p:cNvSpPr>
          <p:nvPr/>
        </p:nvSpPr>
        <p:spPr bwMode="auto">
          <a:xfrm>
            <a:off x="5764213" y="4227513"/>
            <a:ext cx="38100" cy="2095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24" name="Rectangle 318"/>
          <p:cNvSpPr>
            <a:spLocks noChangeArrowheads="1"/>
          </p:cNvSpPr>
          <p:nvPr/>
        </p:nvSpPr>
        <p:spPr bwMode="auto">
          <a:xfrm>
            <a:off x="5773738" y="4237038"/>
            <a:ext cx="19050" cy="1905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25" name="Rectangle 319"/>
          <p:cNvSpPr>
            <a:spLocks noChangeArrowheads="1"/>
          </p:cNvSpPr>
          <p:nvPr/>
        </p:nvSpPr>
        <p:spPr bwMode="auto">
          <a:xfrm>
            <a:off x="6638925" y="4151313"/>
            <a:ext cx="38100" cy="2095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26" name="Rectangle 320"/>
          <p:cNvSpPr>
            <a:spLocks noChangeArrowheads="1"/>
          </p:cNvSpPr>
          <p:nvPr/>
        </p:nvSpPr>
        <p:spPr bwMode="auto">
          <a:xfrm>
            <a:off x="6638925" y="4151313"/>
            <a:ext cx="38100" cy="2095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27" name="Rectangle 321"/>
          <p:cNvSpPr>
            <a:spLocks noChangeArrowheads="1"/>
          </p:cNvSpPr>
          <p:nvPr/>
        </p:nvSpPr>
        <p:spPr bwMode="auto">
          <a:xfrm>
            <a:off x="6648450" y="4160838"/>
            <a:ext cx="19050" cy="1905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28" name="Rectangle 322"/>
          <p:cNvSpPr>
            <a:spLocks noChangeArrowheads="1"/>
          </p:cNvSpPr>
          <p:nvPr/>
        </p:nvSpPr>
        <p:spPr bwMode="auto">
          <a:xfrm>
            <a:off x="4148138" y="5235576"/>
            <a:ext cx="703262" cy="1698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29" name="Freeform 323"/>
          <p:cNvSpPr>
            <a:spLocks/>
          </p:cNvSpPr>
          <p:nvPr/>
        </p:nvSpPr>
        <p:spPr bwMode="auto">
          <a:xfrm>
            <a:off x="4148138" y="5367338"/>
            <a:ext cx="703262" cy="76200"/>
          </a:xfrm>
          <a:custGeom>
            <a:avLst/>
            <a:gdLst>
              <a:gd name="T0" fmla="*/ 0 w 443"/>
              <a:gd name="T1" fmla="*/ 0 h 48"/>
              <a:gd name="T2" fmla="*/ 0 w 443"/>
              <a:gd name="T3" fmla="*/ 76200 h 48"/>
              <a:gd name="T4" fmla="*/ 703262 w 443"/>
              <a:gd name="T5" fmla="*/ 76200 h 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43" h="48">
                <a:moveTo>
                  <a:pt x="0" y="0"/>
                </a:moveTo>
                <a:lnTo>
                  <a:pt x="0" y="48"/>
                </a:lnTo>
                <a:lnTo>
                  <a:pt x="443" y="48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30" name="Line 324"/>
          <p:cNvSpPr>
            <a:spLocks noChangeShapeType="1"/>
          </p:cNvSpPr>
          <p:nvPr/>
        </p:nvSpPr>
        <p:spPr bwMode="auto">
          <a:xfrm>
            <a:off x="4794250" y="5235575"/>
            <a:ext cx="571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31" name="Rectangle 325"/>
          <p:cNvSpPr>
            <a:spLocks noChangeArrowheads="1"/>
          </p:cNvSpPr>
          <p:nvPr/>
        </p:nvSpPr>
        <p:spPr bwMode="auto">
          <a:xfrm>
            <a:off x="3197226" y="5178426"/>
            <a:ext cx="1616075" cy="1889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32" name="Rectangle 326"/>
          <p:cNvSpPr>
            <a:spLocks noChangeArrowheads="1"/>
          </p:cNvSpPr>
          <p:nvPr/>
        </p:nvSpPr>
        <p:spPr bwMode="auto">
          <a:xfrm>
            <a:off x="3206751" y="5187951"/>
            <a:ext cx="1616075" cy="1889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33" name="Rectangle 327"/>
          <p:cNvSpPr>
            <a:spLocks noChangeArrowheads="1"/>
          </p:cNvSpPr>
          <p:nvPr/>
        </p:nvSpPr>
        <p:spPr bwMode="auto">
          <a:xfrm>
            <a:off x="3805239" y="5195888"/>
            <a:ext cx="42639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CPSR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434" name="Rectangle 328"/>
          <p:cNvSpPr>
            <a:spLocks noChangeArrowheads="1"/>
          </p:cNvSpPr>
          <p:nvPr/>
        </p:nvSpPr>
        <p:spPr bwMode="auto">
          <a:xfrm>
            <a:off x="8386763" y="5064125"/>
            <a:ext cx="38100" cy="1143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35" name="Freeform 329"/>
          <p:cNvSpPr>
            <a:spLocks/>
          </p:cNvSpPr>
          <p:nvPr/>
        </p:nvSpPr>
        <p:spPr bwMode="auto">
          <a:xfrm>
            <a:off x="8386763" y="5064125"/>
            <a:ext cx="38100" cy="114300"/>
          </a:xfrm>
          <a:custGeom>
            <a:avLst/>
            <a:gdLst>
              <a:gd name="T0" fmla="*/ 0 w 24"/>
              <a:gd name="T1" fmla="*/ 0 h 72"/>
              <a:gd name="T2" fmla="*/ 0 w 24"/>
              <a:gd name="T3" fmla="*/ 114300 h 72"/>
              <a:gd name="T4" fmla="*/ 38100 w 24"/>
              <a:gd name="T5" fmla="*/ 114300 h 72"/>
              <a:gd name="T6" fmla="*/ 0 w 24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" h="72">
                <a:moveTo>
                  <a:pt x="0" y="0"/>
                </a:moveTo>
                <a:lnTo>
                  <a:pt x="0" y="72"/>
                </a:lnTo>
                <a:lnTo>
                  <a:pt x="24" y="72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36" name="Freeform 330"/>
          <p:cNvSpPr>
            <a:spLocks/>
          </p:cNvSpPr>
          <p:nvPr/>
        </p:nvSpPr>
        <p:spPr bwMode="auto">
          <a:xfrm>
            <a:off x="8386763" y="5064125"/>
            <a:ext cx="38100" cy="114300"/>
          </a:xfrm>
          <a:custGeom>
            <a:avLst/>
            <a:gdLst>
              <a:gd name="T0" fmla="*/ 0 w 24"/>
              <a:gd name="T1" fmla="*/ 0 h 72"/>
              <a:gd name="T2" fmla="*/ 0 w 24"/>
              <a:gd name="T3" fmla="*/ 114300 h 72"/>
              <a:gd name="T4" fmla="*/ 38100 w 24"/>
              <a:gd name="T5" fmla="*/ 114300 h 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" h="72">
                <a:moveTo>
                  <a:pt x="0" y="0"/>
                </a:moveTo>
                <a:lnTo>
                  <a:pt x="0" y="72"/>
                </a:lnTo>
                <a:lnTo>
                  <a:pt x="24" y="72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37" name="Rectangle 331"/>
          <p:cNvSpPr>
            <a:spLocks noChangeArrowheads="1"/>
          </p:cNvSpPr>
          <p:nvPr/>
        </p:nvSpPr>
        <p:spPr bwMode="auto">
          <a:xfrm>
            <a:off x="7512050" y="5159375"/>
            <a:ext cx="38100" cy="76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38" name="Freeform 332"/>
          <p:cNvSpPr>
            <a:spLocks/>
          </p:cNvSpPr>
          <p:nvPr/>
        </p:nvSpPr>
        <p:spPr bwMode="auto">
          <a:xfrm>
            <a:off x="7512050" y="5159375"/>
            <a:ext cx="38100" cy="76200"/>
          </a:xfrm>
          <a:custGeom>
            <a:avLst/>
            <a:gdLst>
              <a:gd name="T0" fmla="*/ 0 w 24"/>
              <a:gd name="T1" fmla="*/ 0 h 48"/>
              <a:gd name="T2" fmla="*/ 0 w 24"/>
              <a:gd name="T3" fmla="*/ 76200 h 48"/>
              <a:gd name="T4" fmla="*/ 38100 w 24"/>
              <a:gd name="T5" fmla="*/ 76200 h 48"/>
              <a:gd name="T6" fmla="*/ 0 w 24"/>
              <a:gd name="T7" fmla="*/ 0 h 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" h="48">
                <a:moveTo>
                  <a:pt x="0" y="0"/>
                </a:moveTo>
                <a:lnTo>
                  <a:pt x="0" y="48"/>
                </a:lnTo>
                <a:lnTo>
                  <a:pt x="24" y="4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39" name="Freeform 333"/>
          <p:cNvSpPr>
            <a:spLocks/>
          </p:cNvSpPr>
          <p:nvPr/>
        </p:nvSpPr>
        <p:spPr bwMode="auto">
          <a:xfrm>
            <a:off x="7512050" y="5159375"/>
            <a:ext cx="38100" cy="76200"/>
          </a:xfrm>
          <a:custGeom>
            <a:avLst/>
            <a:gdLst>
              <a:gd name="T0" fmla="*/ 0 w 24"/>
              <a:gd name="T1" fmla="*/ 0 h 48"/>
              <a:gd name="T2" fmla="*/ 0 w 24"/>
              <a:gd name="T3" fmla="*/ 76200 h 48"/>
              <a:gd name="T4" fmla="*/ 38100 w 24"/>
              <a:gd name="T5" fmla="*/ 76200 h 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" h="48">
                <a:moveTo>
                  <a:pt x="0" y="0"/>
                </a:moveTo>
                <a:lnTo>
                  <a:pt x="0" y="48"/>
                </a:lnTo>
                <a:lnTo>
                  <a:pt x="24" y="48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40" name="Rectangle 334"/>
          <p:cNvSpPr>
            <a:spLocks noChangeArrowheads="1"/>
          </p:cNvSpPr>
          <p:nvPr/>
        </p:nvSpPr>
        <p:spPr bwMode="auto">
          <a:xfrm>
            <a:off x="6638925" y="5197476"/>
            <a:ext cx="38100" cy="1127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41" name="Freeform 335"/>
          <p:cNvSpPr>
            <a:spLocks/>
          </p:cNvSpPr>
          <p:nvPr/>
        </p:nvSpPr>
        <p:spPr bwMode="auto">
          <a:xfrm>
            <a:off x="6638925" y="5197476"/>
            <a:ext cx="38100" cy="112713"/>
          </a:xfrm>
          <a:custGeom>
            <a:avLst/>
            <a:gdLst>
              <a:gd name="T0" fmla="*/ 0 w 24"/>
              <a:gd name="T1" fmla="*/ 0 h 71"/>
              <a:gd name="T2" fmla="*/ 0 w 24"/>
              <a:gd name="T3" fmla="*/ 112713 h 71"/>
              <a:gd name="T4" fmla="*/ 38100 w 24"/>
              <a:gd name="T5" fmla="*/ 112713 h 71"/>
              <a:gd name="T6" fmla="*/ 0 w 24"/>
              <a:gd name="T7" fmla="*/ 0 h 7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" h="71">
                <a:moveTo>
                  <a:pt x="0" y="0"/>
                </a:moveTo>
                <a:lnTo>
                  <a:pt x="0" y="71"/>
                </a:lnTo>
                <a:lnTo>
                  <a:pt x="24" y="71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42" name="Freeform 336"/>
          <p:cNvSpPr>
            <a:spLocks/>
          </p:cNvSpPr>
          <p:nvPr/>
        </p:nvSpPr>
        <p:spPr bwMode="auto">
          <a:xfrm>
            <a:off x="6638925" y="5197476"/>
            <a:ext cx="38100" cy="112713"/>
          </a:xfrm>
          <a:custGeom>
            <a:avLst/>
            <a:gdLst>
              <a:gd name="T0" fmla="*/ 0 w 24"/>
              <a:gd name="T1" fmla="*/ 0 h 71"/>
              <a:gd name="T2" fmla="*/ 0 w 24"/>
              <a:gd name="T3" fmla="*/ 112713 h 71"/>
              <a:gd name="T4" fmla="*/ 38100 w 24"/>
              <a:gd name="T5" fmla="*/ 112713 h 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" h="71">
                <a:moveTo>
                  <a:pt x="0" y="0"/>
                </a:moveTo>
                <a:lnTo>
                  <a:pt x="0" y="71"/>
                </a:lnTo>
                <a:lnTo>
                  <a:pt x="24" y="71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43" name="Rectangle 337"/>
          <p:cNvSpPr>
            <a:spLocks noChangeArrowheads="1"/>
          </p:cNvSpPr>
          <p:nvPr/>
        </p:nvSpPr>
        <p:spPr bwMode="auto">
          <a:xfrm>
            <a:off x="5764213" y="5272088"/>
            <a:ext cx="38100" cy="952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44" name="Freeform 338"/>
          <p:cNvSpPr>
            <a:spLocks/>
          </p:cNvSpPr>
          <p:nvPr/>
        </p:nvSpPr>
        <p:spPr bwMode="auto">
          <a:xfrm>
            <a:off x="5764213" y="5235576"/>
            <a:ext cx="76200" cy="131763"/>
          </a:xfrm>
          <a:custGeom>
            <a:avLst/>
            <a:gdLst>
              <a:gd name="T0" fmla="*/ 0 w 48"/>
              <a:gd name="T1" fmla="*/ 0 h 83"/>
              <a:gd name="T2" fmla="*/ 0 w 48"/>
              <a:gd name="T3" fmla="*/ 131763 h 83"/>
              <a:gd name="T4" fmla="*/ 76200 w 48"/>
              <a:gd name="T5" fmla="*/ 131763 h 8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" h="83">
                <a:moveTo>
                  <a:pt x="0" y="0"/>
                </a:moveTo>
                <a:lnTo>
                  <a:pt x="0" y="83"/>
                </a:lnTo>
                <a:lnTo>
                  <a:pt x="48" y="83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45" name="Rectangle 339"/>
          <p:cNvSpPr>
            <a:spLocks noChangeArrowheads="1"/>
          </p:cNvSpPr>
          <p:nvPr/>
        </p:nvSpPr>
        <p:spPr bwMode="auto">
          <a:xfrm>
            <a:off x="4148139" y="4303713"/>
            <a:ext cx="1616075" cy="1905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46" name="Rectangle 340"/>
          <p:cNvSpPr>
            <a:spLocks noChangeArrowheads="1"/>
          </p:cNvSpPr>
          <p:nvPr/>
        </p:nvSpPr>
        <p:spPr bwMode="auto">
          <a:xfrm>
            <a:off x="4157664" y="4313238"/>
            <a:ext cx="1616075" cy="1905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47" name="Rectangle 341"/>
          <p:cNvSpPr>
            <a:spLocks noChangeArrowheads="1"/>
          </p:cNvSpPr>
          <p:nvPr/>
        </p:nvSpPr>
        <p:spPr bwMode="auto">
          <a:xfrm>
            <a:off x="5249864" y="4322763"/>
            <a:ext cx="4680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r14_fiq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448" name="Rectangle 342"/>
          <p:cNvSpPr>
            <a:spLocks noChangeArrowheads="1"/>
          </p:cNvSpPr>
          <p:nvPr/>
        </p:nvSpPr>
        <p:spPr bwMode="auto">
          <a:xfrm>
            <a:off x="4148139" y="4095751"/>
            <a:ext cx="1616075" cy="207963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49" name="Rectangle 343"/>
          <p:cNvSpPr>
            <a:spLocks noChangeArrowheads="1"/>
          </p:cNvSpPr>
          <p:nvPr/>
        </p:nvSpPr>
        <p:spPr bwMode="auto">
          <a:xfrm>
            <a:off x="4157664" y="4105276"/>
            <a:ext cx="1616075" cy="20796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50" name="Rectangle 344"/>
          <p:cNvSpPr>
            <a:spLocks noChangeArrowheads="1"/>
          </p:cNvSpPr>
          <p:nvPr/>
        </p:nvSpPr>
        <p:spPr bwMode="auto">
          <a:xfrm>
            <a:off x="5249864" y="4113213"/>
            <a:ext cx="4680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r13_fiq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451" name="Rectangle 345"/>
          <p:cNvSpPr>
            <a:spLocks noChangeArrowheads="1"/>
          </p:cNvSpPr>
          <p:nvPr/>
        </p:nvSpPr>
        <p:spPr bwMode="auto">
          <a:xfrm>
            <a:off x="4148139" y="3886200"/>
            <a:ext cx="1616075" cy="2095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52" name="Rectangle 346"/>
          <p:cNvSpPr>
            <a:spLocks noChangeArrowheads="1"/>
          </p:cNvSpPr>
          <p:nvPr/>
        </p:nvSpPr>
        <p:spPr bwMode="auto">
          <a:xfrm>
            <a:off x="4157664" y="3895726"/>
            <a:ext cx="1616075" cy="20796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53" name="Rectangle 347"/>
          <p:cNvSpPr>
            <a:spLocks noChangeArrowheads="1"/>
          </p:cNvSpPr>
          <p:nvPr/>
        </p:nvSpPr>
        <p:spPr bwMode="auto">
          <a:xfrm>
            <a:off x="5249864" y="3905250"/>
            <a:ext cx="4680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r12_fiq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454" name="Rectangle 348"/>
          <p:cNvSpPr>
            <a:spLocks noChangeArrowheads="1"/>
          </p:cNvSpPr>
          <p:nvPr/>
        </p:nvSpPr>
        <p:spPr bwMode="auto">
          <a:xfrm>
            <a:off x="4813300" y="3695700"/>
            <a:ext cx="38100" cy="1905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55" name="Rectangle 349"/>
          <p:cNvSpPr>
            <a:spLocks noChangeArrowheads="1"/>
          </p:cNvSpPr>
          <p:nvPr/>
        </p:nvSpPr>
        <p:spPr bwMode="auto">
          <a:xfrm>
            <a:off x="4813300" y="3695700"/>
            <a:ext cx="38100" cy="1905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56" name="Rectangle 350"/>
          <p:cNvSpPr>
            <a:spLocks noChangeArrowheads="1"/>
          </p:cNvSpPr>
          <p:nvPr/>
        </p:nvSpPr>
        <p:spPr bwMode="auto">
          <a:xfrm>
            <a:off x="4822825" y="3705225"/>
            <a:ext cx="19050" cy="1714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57" name="Rectangle 351"/>
          <p:cNvSpPr>
            <a:spLocks noChangeArrowheads="1"/>
          </p:cNvSpPr>
          <p:nvPr/>
        </p:nvSpPr>
        <p:spPr bwMode="auto">
          <a:xfrm>
            <a:off x="4813300" y="3886200"/>
            <a:ext cx="38100" cy="2095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58" name="Rectangle 352"/>
          <p:cNvSpPr>
            <a:spLocks noChangeArrowheads="1"/>
          </p:cNvSpPr>
          <p:nvPr/>
        </p:nvSpPr>
        <p:spPr bwMode="auto">
          <a:xfrm>
            <a:off x="4813300" y="3886200"/>
            <a:ext cx="38100" cy="2095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59" name="Rectangle 353"/>
          <p:cNvSpPr>
            <a:spLocks noChangeArrowheads="1"/>
          </p:cNvSpPr>
          <p:nvPr/>
        </p:nvSpPr>
        <p:spPr bwMode="auto">
          <a:xfrm>
            <a:off x="4822825" y="3895725"/>
            <a:ext cx="19050" cy="1905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60" name="Rectangle 354"/>
          <p:cNvSpPr>
            <a:spLocks noChangeArrowheads="1"/>
          </p:cNvSpPr>
          <p:nvPr/>
        </p:nvSpPr>
        <p:spPr bwMode="auto">
          <a:xfrm>
            <a:off x="4813300" y="4095751"/>
            <a:ext cx="38100" cy="2079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61" name="Rectangle 355"/>
          <p:cNvSpPr>
            <a:spLocks noChangeArrowheads="1"/>
          </p:cNvSpPr>
          <p:nvPr/>
        </p:nvSpPr>
        <p:spPr bwMode="auto">
          <a:xfrm>
            <a:off x="4813300" y="4095751"/>
            <a:ext cx="38100" cy="2079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62" name="Rectangle 356"/>
          <p:cNvSpPr>
            <a:spLocks noChangeArrowheads="1"/>
          </p:cNvSpPr>
          <p:nvPr/>
        </p:nvSpPr>
        <p:spPr bwMode="auto">
          <a:xfrm>
            <a:off x="4822825" y="4105276"/>
            <a:ext cx="19050" cy="1889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63" name="Rectangle 357"/>
          <p:cNvSpPr>
            <a:spLocks noChangeArrowheads="1"/>
          </p:cNvSpPr>
          <p:nvPr/>
        </p:nvSpPr>
        <p:spPr bwMode="auto">
          <a:xfrm>
            <a:off x="4813300" y="4303713"/>
            <a:ext cx="38100" cy="1905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64" name="Rectangle 358"/>
          <p:cNvSpPr>
            <a:spLocks noChangeArrowheads="1"/>
          </p:cNvSpPr>
          <p:nvPr/>
        </p:nvSpPr>
        <p:spPr bwMode="auto">
          <a:xfrm>
            <a:off x="4813300" y="4303713"/>
            <a:ext cx="38100" cy="1905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65" name="Rectangle 359"/>
          <p:cNvSpPr>
            <a:spLocks noChangeArrowheads="1"/>
          </p:cNvSpPr>
          <p:nvPr/>
        </p:nvSpPr>
        <p:spPr bwMode="auto">
          <a:xfrm>
            <a:off x="4822825" y="4313238"/>
            <a:ext cx="19050" cy="1714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66" name="Rectangle 360"/>
          <p:cNvSpPr>
            <a:spLocks noChangeArrowheads="1"/>
          </p:cNvSpPr>
          <p:nvPr/>
        </p:nvSpPr>
        <p:spPr bwMode="auto">
          <a:xfrm>
            <a:off x="3197226" y="2954338"/>
            <a:ext cx="1616075" cy="190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67" name="Rectangle 361"/>
          <p:cNvSpPr>
            <a:spLocks noChangeArrowheads="1"/>
          </p:cNvSpPr>
          <p:nvPr/>
        </p:nvSpPr>
        <p:spPr bwMode="auto">
          <a:xfrm>
            <a:off x="3206751" y="2963863"/>
            <a:ext cx="1616075" cy="1905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68" name="Rectangle 362"/>
          <p:cNvSpPr>
            <a:spLocks noChangeArrowheads="1"/>
          </p:cNvSpPr>
          <p:nvPr/>
        </p:nvSpPr>
        <p:spPr bwMode="auto">
          <a:xfrm>
            <a:off x="3197226" y="2746376"/>
            <a:ext cx="1616075" cy="207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69" name="Rectangle 363"/>
          <p:cNvSpPr>
            <a:spLocks noChangeArrowheads="1"/>
          </p:cNvSpPr>
          <p:nvPr/>
        </p:nvSpPr>
        <p:spPr bwMode="auto">
          <a:xfrm>
            <a:off x="3206751" y="2755901"/>
            <a:ext cx="1616075" cy="20796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70" name="Rectangle 364"/>
          <p:cNvSpPr>
            <a:spLocks noChangeArrowheads="1"/>
          </p:cNvSpPr>
          <p:nvPr/>
        </p:nvSpPr>
        <p:spPr bwMode="auto">
          <a:xfrm>
            <a:off x="3197226" y="2536825"/>
            <a:ext cx="1616075" cy="2095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71" name="Rectangle 365"/>
          <p:cNvSpPr>
            <a:spLocks noChangeArrowheads="1"/>
          </p:cNvSpPr>
          <p:nvPr/>
        </p:nvSpPr>
        <p:spPr bwMode="auto">
          <a:xfrm>
            <a:off x="3206751" y="2546350"/>
            <a:ext cx="1616075" cy="2095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72" name="Rectangle 366"/>
          <p:cNvSpPr>
            <a:spLocks noChangeArrowheads="1"/>
          </p:cNvSpPr>
          <p:nvPr/>
        </p:nvSpPr>
        <p:spPr bwMode="auto">
          <a:xfrm>
            <a:off x="3197226" y="2347913"/>
            <a:ext cx="1616075" cy="1889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73" name="Rectangle 367"/>
          <p:cNvSpPr>
            <a:spLocks noChangeArrowheads="1"/>
          </p:cNvSpPr>
          <p:nvPr/>
        </p:nvSpPr>
        <p:spPr bwMode="auto">
          <a:xfrm>
            <a:off x="3206751" y="2357438"/>
            <a:ext cx="1616075" cy="18891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74" name="Rectangle 368"/>
          <p:cNvSpPr>
            <a:spLocks noChangeArrowheads="1"/>
          </p:cNvSpPr>
          <p:nvPr/>
        </p:nvSpPr>
        <p:spPr bwMode="auto">
          <a:xfrm>
            <a:off x="3197226" y="2138363"/>
            <a:ext cx="1616075" cy="2095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75" name="Rectangle 369"/>
          <p:cNvSpPr>
            <a:spLocks noChangeArrowheads="1"/>
          </p:cNvSpPr>
          <p:nvPr/>
        </p:nvSpPr>
        <p:spPr bwMode="auto">
          <a:xfrm>
            <a:off x="3206751" y="2147888"/>
            <a:ext cx="1616075" cy="2095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76" name="Rectangle 370"/>
          <p:cNvSpPr>
            <a:spLocks noChangeArrowheads="1"/>
          </p:cNvSpPr>
          <p:nvPr/>
        </p:nvSpPr>
        <p:spPr bwMode="auto">
          <a:xfrm>
            <a:off x="3197226" y="1947863"/>
            <a:ext cx="1616075" cy="190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77" name="Rectangle 371"/>
          <p:cNvSpPr>
            <a:spLocks noChangeArrowheads="1"/>
          </p:cNvSpPr>
          <p:nvPr/>
        </p:nvSpPr>
        <p:spPr bwMode="auto">
          <a:xfrm>
            <a:off x="3206751" y="1957388"/>
            <a:ext cx="1616075" cy="1905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78" name="Rectangle 372"/>
          <p:cNvSpPr>
            <a:spLocks noChangeArrowheads="1"/>
          </p:cNvSpPr>
          <p:nvPr/>
        </p:nvSpPr>
        <p:spPr bwMode="auto">
          <a:xfrm>
            <a:off x="3197226" y="1739901"/>
            <a:ext cx="1616075" cy="207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79" name="Rectangle 373"/>
          <p:cNvSpPr>
            <a:spLocks noChangeArrowheads="1"/>
          </p:cNvSpPr>
          <p:nvPr/>
        </p:nvSpPr>
        <p:spPr bwMode="auto">
          <a:xfrm>
            <a:off x="3206751" y="1749426"/>
            <a:ext cx="1616075" cy="20796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80" name="Rectangle 374"/>
          <p:cNvSpPr>
            <a:spLocks noChangeArrowheads="1"/>
          </p:cNvSpPr>
          <p:nvPr/>
        </p:nvSpPr>
        <p:spPr bwMode="auto">
          <a:xfrm>
            <a:off x="3197226" y="1530350"/>
            <a:ext cx="1616075" cy="2095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81" name="Rectangle 375"/>
          <p:cNvSpPr>
            <a:spLocks noChangeArrowheads="1"/>
          </p:cNvSpPr>
          <p:nvPr/>
        </p:nvSpPr>
        <p:spPr bwMode="auto">
          <a:xfrm>
            <a:off x="3206751" y="1539875"/>
            <a:ext cx="1616075" cy="2095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82" name="Rectangle 376"/>
          <p:cNvSpPr>
            <a:spLocks noChangeArrowheads="1"/>
          </p:cNvSpPr>
          <p:nvPr/>
        </p:nvSpPr>
        <p:spPr bwMode="auto">
          <a:xfrm>
            <a:off x="3197226" y="4570413"/>
            <a:ext cx="1616075" cy="1889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83" name="Rectangle 377"/>
          <p:cNvSpPr>
            <a:spLocks noChangeArrowheads="1"/>
          </p:cNvSpPr>
          <p:nvPr/>
        </p:nvSpPr>
        <p:spPr bwMode="auto">
          <a:xfrm>
            <a:off x="3206751" y="4579938"/>
            <a:ext cx="1616075" cy="18891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84" name="Rectangle 378"/>
          <p:cNvSpPr>
            <a:spLocks noChangeArrowheads="1"/>
          </p:cNvSpPr>
          <p:nvPr/>
        </p:nvSpPr>
        <p:spPr bwMode="auto">
          <a:xfrm>
            <a:off x="3197226" y="4360863"/>
            <a:ext cx="1616075" cy="2095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85" name="Rectangle 379"/>
          <p:cNvSpPr>
            <a:spLocks noChangeArrowheads="1"/>
          </p:cNvSpPr>
          <p:nvPr/>
        </p:nvSpPr>
        <p:spPr bwMode="auto">
          <a:xfrm>
            <a:off x="3206751" y="4370388"/>
            <a:ext cx="1616075" cy="2095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86" name="Rectangle 380"/>
          <p:cNvSpPr>
            <a:spLocks noChangeArrowheads="1"/>
          </p:cNvSpPr>
          <p:nvPr/>
        </p:nvSpPr>
        <p:spPr bwMode="auto">
          <a:xfrm>
            <a:off x="3197226" y="4151313"/>
            <a:ext cx="1616075" cy="2095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87" name="Rectangle 381"/>
          <p:cNvSpPr>
            <a:spLocks noChangeArrowheads="1"/>
          </p:cNvSpPr>
          <p:nvPr/>
        </p:nvSpPr>
        <p:spPr bwMode="auto">
          <a:xfrm>
            <a:off x="3206751" y="4160838"/>
            <a:ext cx="1616075" cy="2095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88" name="Rectangle 382"/>
          <p:cNvSpPr>
            <a:spLocks noChangeArrowheads="1"/>
          </p:cNvSpPr>
          <p:nvPr/>
        </p:nvSpPr>
        <p:spPr bwMode="auto">
          <a:xfrm>
            <a:off x="3197226" y="3962401"/>
            <a:ext cx="1616075" cy="1889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89" name="Rectangle 383"/>
          <p:cNvSpPr>
            <a:spLocks noChangeArrowheads="1"/>
          </p:cNvSpPr>
          <p:nvPr/>
        </p:nvSpPr>
        <p:spPr bwMode="auto">
          <a:xfrm>
            <a:off x="3206751" y="3971926"/>
            <a:ext cx="1616075" cy="1889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90" name="Rectangle 384"/>
          <p:cNvSpPr>
            <a:spLocks noChangeArrowheads="1"/>
          </p:cNvSpPr>
          <p:nvPr/>
        </p:nvSpPr>
        <p:spPr bwMode="auto">
          <a:xfrm>
            <a:off x="3197226" y="3752850"/>
            <a:ext cx="1616075" cy="2095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91" name="Rectangle 385"/>
          <p:cNvSpPr>
            <a:spLocks noChangeArrowheads="1"/>
          </p:cNvSpPr>
          <p:nvPr/>
        </p:nvSpPr>
        <p:spPr bwMode="auto">
          <a:xfrm>
            <a:off x="3206751" y="3762375"/>
            <a:ext cx="1616075" cy="2095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92" name="Rectangle 386"/>
          <p:cNvSpPr>
            <a:spLocks noChangeArrowheads="1"/>
          </p:cNvSpPr>
          <p:nvPr/>
        </p:nvSpPr>
        <p:spPr bwMode="auto">
          <a:xfrm>
            <a:off x="3197226" y="3562350"/>
            <a:ext cx="1616075" cy="190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93" name="Rectangle 387"/>
          <p:cNvSpPr>
            <a:spLocks noChangeArrowheads="1"/>
          </p:cNvSpPr>
          <p:nvPr/>
        </p:nvSpPr>
        <p:spPr bwMode="auto">
          <a:xfrm>
            <a:off x="3206751" y="3571875"/>
            <a:ext cx="1616075" cy="1905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94" name="Rectangle 388"/>
          <p:cNvSpPr>
            <a:spLocks noChangeArrowheads="1"/>
          </p:cNvSpPr>
          <p:nvPr/>
        </p:nvSpPr>
        <p:spPr bwMode="auto">
          <a:xfrm>
            <a:off x="3197226" y="3354388"/>
            <a:ext cx="1616075" cy="207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95" name="Rectangle 389"/>
          <p:cNvSpPr>
            <a:spLocks noChangeArrowheads="1"/>
          </p:cNvSpPr>
          <p:nvPr/>
        </p:nvSpPr>
        <p:spPr bwMode="auto">
          <a:xfrm>
            <a:off x="3206751" y="3363913"/>
            <a:ext cx="1616075" cy="20796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96" name="Rectangle 390"/>
          <p:cNvSpPr>
            <a:spLocks noChangeArrowheads="1"/>
          </p:cNvSpPr>
          <p:nvPr/>
        </p:nvSpPr>
        <p:spPr bwMode="auto">
          <a:xfrm>
            <a:off x="3197226" y="3144838"/>
            <a:ext cx="1616075" cy="2095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97" name="Rectangle 391"/>
          <p:cNvSpPr>
            <a:spLocks noChangeArrowheads="1"/>
          </p:cNvSpPr>
          <p:nvPr/>
        </p:nvSpPr>
        <p:spPr bwMode="auto">
          <a:xfrm>
            <a:off x="3206751" y="3154363"/>
            <a:ext cx="1616075" cy="2095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98" name="Rectangle 392"/>
          <p:cNvSpPr>
            <a:spLocks noChangeArrowheads="1"/>
          </p:cNvSpPr>
          <p:nvPr/>
        </p:nvSpPr>
        <p:spPr bwMode="auto">
          <a:xfrm>
            <a:off x="3652838" y="1568450"/>
            <a:ext cx="1362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r0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499" name="Rectangle 393"/>
          <p:cNvSpPr>
            <a:spLocks noChangeArrowheads="1"/>
          </p:cNvSpPr>
          <p:nvPr/>
        </p:nvSpPr>
        <p:spPr bwMode="auto">
          <a:xfrm>
            <a:off x="3652838" y="1757363"/>
            <a:ext cx="1362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r1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500" name="Rectangle 394"/>
          <p:cNvSpPr>
            <a:spLocks noChangeArrowheads="1"/>
          </p:cNvSpPr>
          <p:nvPr/>
        </p:nvSpPr>
        <p:spPr bwMode="auto">
          <a:xfrm>
            <a:off x="3652838" y="1966913"/>
            <a:ext cx="1362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r2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501" name="Rectangle 395"/>
          <p:cNvSpPr>
            <a:spLocks noChangeArrowheads="1"/>
          </p:cNvSpPr>
          <p:nvPr/>
        </p:nvSpPr>
        <p:spPr bwMode="auto">
          <a:xfrm>
            <a:off x="3652838" y="2157413"/>
            <a:ext cx="1362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r3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502" name="Rectangle 396"/>
          <p:cNvSpPr>
            <a:spLocks noChangeArrowheads="1"/>
          </p:cNvSpPr>
          <p:nvPr/>
        </p:nvSpPr>
        <p:spPr bwMode="auto">
          <a:xfrm>
            <a:off x="3652838" y="2365375"/>
            <a:ext cx="1362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r4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503" name="Rectangle 397"/>
          <p:cNvSpPr>
            <a:spLocks noChangeArrowheads="1"/>
          </p:cNvSpPr>
          <p:nvPr/>
        </p:nvSpPr>
        <p:spPr bwMode="auto">
          <a:xfrm>
            <a:off x="3652838" y="2574925"/>
            <a:ext cx="1362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r5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504" name="Rectangle 398"/>
          <p:cNvSpPr>
            <a:spLocks noChangeArrowheads="1"/>
          </p:cNvSpPr>
          <p:nvPr/>
        </p:nvSpPr>
        <p:spPr bwMode="auto">
          <a:xfrm>
            <a:off x="3652838" y="2765425"/>
            <a:ext cx="1362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r6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505" name="Rectangle 399"/>
          <p:cNvSpPr>
            <a:spLocks noChangeArrowheads="1"/>
          </p:cNvSpPr>
          <p:nvPr/>
        </p:nvSpPr>
        <p:spPr bwMode="auto">
          <a:xfrm>
            <a:off x="3652838" y="2973388"/>
            <a:ext cx="1362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r7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506" name="Rectangle 400"/>
          <p:cNvSpPr>
            <a:spLocks noChangeArrowheads="1"/>
          </p:cNvSpPr>
          <p:nvPr/>
        </p:nvSpPr>
        <p:spPr bwMode="auto">
          <a:xfrm>
            <a:off x="3652838" y="3182938"/>
            <a:ext cx="1362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r8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507" name="Rectangle 401"/>
          <p:cNvSpPr>
            <a:spLocks noChangeArrowheads="1"/>
          </p:cNvSpPr>
          <p:nvPr/>
        </p:nvSpPr>
        <p:spPr bwMode="auto">
          <a:xfrm>
            <a:off x="3652838" y="3371850"/>
            <a:ext cx="1362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r9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508" name="Rectangle 402"/>
          <p:cNvSpPr>
            <a:spLocks noChangeArrowheads="1"/>
          </p:cNvSpPr>
          <p:nvPr/>
        </p:nvSpPr>
        <p:spPr bwMode="auto">
          <a:xfrm>
            <a:off x="3652838" y="3581400"/>
            <a:ext cx="22121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r10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509" name="Rectangle 403"/>
          <p:cNvSpPr>
            <a:spLocks noChangeArrowheads="1"/>
          </p:cNvSpPr>
          <p:nvPr/>
        </p:nvSpPr>
        <p:spPr bwMode="auto">
          <a:xfrm>
            <a:off x="3652838" y="3771900"/>
            <a:ext cx="1362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r1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510" name="Rectangle 404"/>
          <p:cNvSpPr>
            <a:spLocks noChangeArrowheads="1"/>
          </p:cNvSpPr>
          <p:nvPr/>
        </p:nvSpPr>
        <p:spPr bwMode="auto">
          <a:xfrm>
            <a:off x="3786188" y="377190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511" name="Rectangle 405"/>
          <p:cNvSpPr>
            <a:spLocks noChangeArrowheads="1"/>
          </p:cNvSpPr>
          <p:nvPr/>
        </p:nvSpPr>
        <p:spPr bwMode="auto">
          <a:xfrm>
            <a:off x="3652838" y="3979863"/>
            <a:ext cx="22121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r12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512" name="Rectangle 406"/>
          <p:cNvSpPr>
            <a:spLocks noChangeArrowheads="1"/>
          </p:cNvSpPr>
          <p:nvPr/>
        </p:nvSpPr>
        <p:spPr bwMode="auto">
          <a:xfrm>
            <a:off x="3652838" y="4189413"/>
            <a:ext cx="22121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r13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513" name="Rectangle 407"/>
          <p:cNvSpPr>
            <a:spLocks noChangeArrowheads="1"/>
          </p:cNvSpPr>
          <p:nvPr/>
        </p:nvSpPr>
        <p:spPr bwMode="auto">
          <a:xfrm>
            <a:off x="3652838" y="4379913"/>
            <a:ext cx="22121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r14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514" name="Rectangle 408"/>
          <p:cNvSpPr>
            <a:spLocks noChangeArrowheads="1"/>
          </p:cNvSpPr>
          <p:nvPr/>
        </p:nvSpPr>
        <p:spPr bwMode="auto">
          <a:xfrm>
            <a:off x="3652839" y="4568825"/>
            <a:ext cx="5802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r15 (PC)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515" name="Rectangle 409"/>
          <p:cNvSpPr>
            <a:spLocks noChangeArrowheads="1"/>
          </p:cNvSpPr>
          <p:nvPr/>
        </p:nvSpPr>
        <p:spPr bwMode="auto">
          <a:xfrm>
            <a:off x="7512050" y="4000500"/>
            <a:ext cx="38100" cy="952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516" name="Freeform 410"/>
          <p:cNvSpPr>
            <a:spLocks/>
          </p:cNvSpPr>
          <p:nvPr/>
        </p:nvSpPr>
        <p:spPr bwMode="auto">
          <a:xfrm>
            <a:off x="7512050" y="4000500"/>
            <a:ext cx="38100" cy="95250"/>
          </a:xfrm>
          <a:custGeom>
            <a:avLst/>
            <a:gdLst>
              <a:gd name="T0" fmla="*/ 0 w 24"/>
              <a:gd name="T1" fmla="*/ 0 h 60"/>
              <a:gd name="T2" fmla="*/ 0 w 24"/>
              <a:gd name="T3" fmla="*/ 95250 h 60"/>
              <a:gd name="T4" fmla="*/ 38100 w 24"/>
              <a:gd name="T5" fmla="*/ 95250 h 60"/>
              <a:gd name="T6" fmla="*/ 0 w 24"/>
              <a:gd name="T7" fmla="*/ 0 h 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" h="60">
                <a:moveTo>
                  <a:pt x="0" y="0"/>
                </a:moveTo>
                <a:lnTo>
                  <a:pt x="0" y="60"/>
                </a:lnTo>
                <a:lnTo>
                  <a:pt x="24" y="6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7" name="Freeform 411"/>
          <p:cNvSpPr>
            <a:spLocks/>
          </p:cNvSpPr>
          <p:nvPr/>
        </p:nvSpPr>
        <p:spPr bwMode="auto">
          <a:xfrm>
            <a:off x="7512050" y="4000500"/>
            <a:ext cx="38100" cy="95250"/>
          </a:xfrm>
          <a:custGeom>
            <a:avLst/>
            <a:gdLst>
              <a:gd name="T0" fmla="*/ 0 w 24"/>
              <a:gd name="T1" fmla="*/ 0 h 60"/>
              <a:gd name="T2" fmla="*/ 0 w 24"/>
              <a:gd name="T3" fmla="*/ 95250 h 60"/>
              <a:gd name="T4" fmla="*/ 38100 w 24"/>
              <a:gd name="T5" fmla="*/ 95250 h 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" h="60">
                <a:moveTo>
                  <a:pt x="0" y="0"/>
                </a:moveTo>
                <a:lnTo>
                  <a:pt x="0" y="60"/>
                </a:lnTo>
                <a:lnTo>
                  <a:pt x="24" y="6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" name="Rectangle 412"/>
          <p:cNvSpPr>
            <a:spLocks noChangeArrowheads="1"/>
          </p:cNvSpPr>
          <p:nvPr/>
        </p:nvSpPr>
        <p:spPr bwMode="auto">
          <a:xfrm>
            <a:off x="6638925" y="4057651"/>
            <a:ext cx="38100" cy="936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519" name="Freeform 413"/>
          <p:cNvSpPr>
            <a:spLocks/>
          </p:cNvSpPr>
          <p:nvPr/>
        </p:nvSpPr>
        <p:spPr bwMode="auto">
          <a:xfrm>
            <a:off x="6638925" y="4057651"/>
            <a:ext cx="38100" cy="93663"/>
          </a:xfrm>
          <a:custGeom>
            <a:avLst/>
            <a:gdLst>
              <a:gd name="T0" fmla="*/ 0 w 24"/>
              <a:gd name="T1" fmla="*/ 0 h 59"/>
              <a:gd name="T2" fmla="*/ 0 w 24"/>
              <a:gd name="T3" fmla="*/ 93663 h 59"/>
              <a:gd name="T4" fmla="*/ 38100 w 24"/>
              <a:gd name="T5" fmla="*/ 93663 h 59"/>
              <a:gd name="T6" fmla="*/ 0 w 24"/>
              <a:gd name="T7" fmla="*/ 0 h 5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" h="59">
                <a:moveTo>
                  <a:pt x="0" y="0"/>
                </a:moveTo>
                <a:lnTo>
                  <a:pt x="0" y="59"/>
                </a:lnTo>
                <a:lnTo>
                  <a:pt x="24" y="59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20" name="Freeform 414"/>
          <p:cNvSpPr>
            <a:spLocks/>
          </p:cNvSpPr>
          <p:nvPr/>
        </p:nvSpPr>
        <p:spPr bwMode="auto">
          <a:xfrm>
            <a:off x="6638925" y="4057651"/>
            <a:ext cx="38100" cy="93663"/>
          </a:xfrm>
          <a:custGeom>
            <a:avLst/>
            <a:gdLst>
              <a:gd name="T0" fmla="*/ 0 w 24"/>
              <a:gd name="T1" fmla="*/ 0 h 59"/>
              <a:gd name="T2" fmla="*/ 0 w 24"/>
              <a:gd name="T3" fmla="*/ 93663 h 59"/>
              <a:gd name="T4" fmla="*/ 38100 w 24"/>
              <a:gd name="T5" fmla="*/ 93663 h 5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" h="59">
                <a:moveTo>
                  <a:pt x="0" y="0"/>
                </a:moveTo>
                <a:lnTo>
                  <a:pt x="0" y="59"/>
                </a:lnTo>
                <a:lnTo>
                  <a:pt x="24" y="59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3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Status Registers</a:t>
            </a:r>
            <a:endParaRPr lang="en-US" dirty="0"/>
          </a:p>
        </p:txBody>
      </p:sp>
      <p:sp>
        <p:nvSpPr>
          <p:cNvPr id="3" name="Rectangle 3076"/>
          <p:cNvSpPr txBox="1">
            <a:spLocks noChangeArrowheads="1"/>
          </p:cNvSpPr>
          <p:nvPr/>
        </p:nvSpPr>
        <p:spPr>
          <a:xfrm>
            <a:off x="1467422" y="2720454"/>
            <a:ext cx="4391025" cy="4143375"/>
          </a:xfrm>
          <a:prstGeom prst="rect">
            <a:avLst/>
          </a:prstGeom>
        </p:spPr>
        <p:txBody>
          <a:bodyPr anchor="t" anchorCtr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 Condition code flags</a:t>
            </a:r>
          </a:p>
          <a:p>
            <a:pPr marL="768350" lvl="1" indent="-234950"/>
            <a:r>
              <a:rPr lang="en-US" sz="1500" dirty="0" smtClean="0"/>
              <a:t>N = </a:t>
            </a:r>
            <a:r>
              <a:rPr lang="en-US" sz="1500" b="1" dirty="0" smtClean="0"/>
              <a:t>N</a:t>
            </a:r>
            <a:r>
              <a:rPr lang="en-US" sz="1500" dirty="0" smtClean="0"/>
              <a:t>egative result from ALU </a:t>
            </a:r>
          </a:p>
          <a:p>
            <a:pPr marL="768350" lvl="1" indent="-234950"/>
            <a:r>
              <a:rPr lang="en-US" sz="1500" dirty="0" smtClean="0"/>
              <a:t>Z = </a:t>
            </a:r>
            <a:r>
              <a:rPr lang="en-US" sz="1500" b="1" dirty="0" smtClean="0"/>
              <a:t>Z</a:t>
            </a:r>
            <a:r>
              <a:rPr lang="en-US" sz="1500" dirty="0" smtClean="0"/>
              <a:t>ero result from ALU</a:t>
            </a:r>
          </a:p>
          <a:p>
            <a:pPr marL="768350" lvl="1" indent="-234950"/>
            <a:r>
              <a:rPr lang="en-US" sz="1500" dirty="0" smtClean="0"/>
              <a:t>C = ALU operation </a:t>
            </a:r>
            <a:r>
              <a:rPr lang="en-US" sz="1500" b="1" dirty="0" smtClean="0"/>
              <a:t>C</a:t>
            </a:r>
            <a:r>
              <a:rPr lang="en-US" sz="1500" dirty="0" smtClean="0"/>
              <a:t>arried out</a:t>
            </a:r>
          </a:p>
          <a:p>
            <a:pPr marL="768350" lvl="1" indent="-234950"/>
            <a:r>
              <a:rPr lang="en-US" sz="1500" dirty="0" smtClean="0"/>
              <a:t>V = ALU operation </a:t>
            </a:r>
            <a:r>
              <a:rPr lang="en-US" sz="1500" dirty="0" err="1" smtClean="0"/>
              <a:t>o</a:t>
            </a:r>
            <a:r>
              <a:rPr lang="en-US" sz="1500" b="1" dirty="0" err="1" smtClean="0"/>
              <a:t>V</a:t>
            </a:r>
            <a:r>
              <a:rPr lang="en-US" sz="1500" dirty="0" err="1" smtClean="0"/>
              <a:t>erflowed</a:t>
            </a:r>
            <a:endParaRPr lang="en-US" sz="1500" dirty="0" smtClean="0"/>
          </a:p>
          <a:p>
            <a:pPr marL="533400" lvl="1" indent="0">
              <a:buNone/>
            </a:pPr>
            <a:endParaRPr lang="en-US" sz="1500" dirty="0" smtClean="0"/>
          </a:p>
          <a:p>
            <a:pPr marL="768350" lvl="1" indent="-234950"/>
            <a:endParaRPr lang="en-US" sz="1500" dirty="0"/>
          </a:p>
        </p:txBody>
      </p:sp>
      <p:sp>
        <p:nvSpPr>
          <p:cNvPr id="4" name="Rectangle 3077"/>
          <p:cNvSpPr txBox="1">
            <a:spLocks noChangeArrowheads="1"/>
          </p:cNvSpPr>
          <p:nvPr/>
        </p:nvSpPr>
        <p:spPr>
          <a:xfrm>
            <a:off x="5652072" y="2707754"/>
            <a:ext cx="4189413" cy="3659188"/>
          </a:xfrm>
          <a:prstGeom prst="rect">
            <a:avLst/>
          </a:prstGeom>
        </p:spPr>
        <p:txBody>
          <a:bodyPr anchor="t" anchorCtr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Interrupt Disable bits.</a:t>
            </a:r>
          </a:p>
          <a:p>
            <a:pPr lvl="1"/>
            <a:r>
              <a:rPr lang="en-US" sz="1500" dirty="0" smtClean="0"/>
              <a:t>I  = 1: Disables the IRQ.</a:t>
            </a:r>
          </a:p>
          <a:p>
            <a:pPr lvl="1"/>
            <a:r>
              <a:rPr lang="en-US" sz="1500" dirty="0" smtClean="0"/>
              <a:t>F = 1: Disables the FIQ.</a:t>
            </a:r>
          </a:p>
          <a:p>
            <a:pPr lvl="1"/>
            <a:endParaRPr lang="en-US" sz="1500" dirty="0" smtClean="0"/>
          </a:p>
          <a:p>
            <a:r>
              <a:rPr lang="en-US" sz="1600" dirty="0" smtClean="0">
                <a:solidFill>
                  <a:schemeClr val="folHlink"/>
                </a:solidFill>
              </a:rPr>
              <a:t>T Bit</a:t>
            </a:r>
            <a:endParaRPr lang="en-US" sz="1600" dirty="0" smtClean="0"/>
          </a:p>
          <a:p>
            <a:pPr lvl="1"/>
            <a:r>
              <a:rPr lang="en-US" sz="1500" dirty="0" smtClean="0"/>
              <a:t>Architecture </a:t>
            </a:r>
            <a:r>
              <a:rPr lang="en-US" sz="1500" dirty="0" err="1" smtClean="0"/>
              <a:t>xT</a:t>
            </a:r>
            <a:r>
              <a:rPr lang="en-US" sz="1500" dirty="0" smtClean="0"/>
              <a:t> only</a:t>
            </a:r>
          </a:p>
          <a:p>
            <a:pPr lvl="1"/>
            <a:r>
              <a:rPr lang="en-US" sz="1500" dirty="0" smtClean="0"/>
              <a:t>T = 0: Processor in ARM state</a:t>
            </a:r>
          </a:p>
          <a:p>
            <a:pPr lvl="1"/>
            <a:r>
              <a:rPr lang="en-US" sz="1500" dirty="0" smtClean="0"/>
              <a:t>T = 1: Processor in Thumb state</a:t>
            </a:r>
          </a:p>
          <a:p>
            <a:endParaRPr lang="en-US" sz="1600" dirty="0" smtClean="0"/>
          </a:p>
          <a:p>
            <a:r>
              <a:rPr lang="en-US" sz="1600" dirty="0" smtClean="0"/>
              <a:t>Mode bits</a:t>
            </a:r>
          </a:p>
          <a:p>
            <a:pPr lvl="1"/>
            <a:r>
              <a:rPr lang="en-US" sz="1500" dirty="0" smtClean="0"/>
              <a:t>Specify the processor mode</a:t>
            </a:r>
            <a:endParaRPr lang="en-US" sz="1500" dirty="0"/>
          </a:p>
        </p:txBody>
      </p:sp>
      <p:pic>
        <p:nvPicPr>
          <p:cNvPr id="49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397" y="1690688"/>
            <a:ext cx="6731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612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9475" y="1027906"/>
            <a:ext cx="7893050" cy="513715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40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sz="3300" dirty="0" smtClean="0"/>
              <a:t>ARM founded in November 1990</a:t>
            </a:r>
          </a:p>
          <a:p>
            <a:pPr lvl="1" algn="just"/>
            <a:r>
              <a:rPr lang="en-US" sz="2800" b="1" u="sng" dirty="0" smtClean="0"/>
              <a:t>A</a:t>
            </a:r>
            <a:r>
              <a:rPr lang="en-US" sz="2800" dirty="0" smtClean="0"/>
              <a:t>dvanced </a:t>
            </a:r>
            <a:r>
              <a:rPr lang="en-US" sz="2800" b="1" u="sng" dirty="0" smtClean="0"/>
              <a:t>R</a:t>
            </a:r>
            <a:r>
              <a:rPr lang="en-US" sz="2800" dirty="0" smtClean="0"/>
              <a:t>ISC </a:t>
            </a:r>
            <a:r>
              <a:rPr lang="en-US" sz="2800" b="1" u="sng" dirty="0" smtClean="0"/>
              <a:t>M</a:t>
            </a:r>
            <a:r>
              <a:rPr lang="en-US" sz="2800" dirty="0" smtClean="0"/>
              <a:t>achines</a:t>
            </a:r>
          </a:p>
          <a:p>
            <a:pPr lvl="1" algn="just"/>
            <a:endParaRPr lang="en-US" sz="2800" dirty="0" smtClean="0"/>
          </a:p>
          <a:p>
            <a:pPr algn="just"/>
            <a:r>
              <a:rPr lang="en-GB" sz="3300" dirty="0" smtClean="0"/>
              <a:t>Company headquarters in Cambridge, UK</a:t>
            </a:r>
          </a:p>
          <a:p>
            <a:pPr lvl="1" algn="just"/>
            <a:r>
              <a:rPr lang="en-GB" sz="2800" dirty="0" smtClean="0"/>
              <a:t>Processor design </a:t>
            </a:r>
            <a:r>
              <a:rPr lang="en-GB" sz="2800" dirty="0" err="1" smtClean="0"/>
              <a:t>centers</a:t>
            </a:r>
            <a:r>
              <a:rPr lang="en-GB" sz="2800" dirty="0" smtClean="0"/>
              <a:t> in Cambridge, Austin, and Sophia </a:t>
            </a:r>
            <a:r>
              <a:rPr lang="en-GB" sz="2800" dirty="0" err="1" smtClean="0"/>
              <a:t>Antipolis</a:t>
            </a:r>
            <a:endParaRPr lang="en-GB" sz="2800" dirty="0" smtClean="0"/>
          </a:p>
          <a:p>
            <a:pPr lvl="1" algn="just"/>
            <a:r>
              <a:rPr lang="en-GB" sz="2800" dirty="0" smtClean="0"/>
              <a:t>Sales, support, and engineering offices all over the world</a:t>
            </a:r>
          </a:p>
          <a:p>
            <a:pPr algn="just"/>
            <a:endParaRPr lang="en-US" sz="3300" dirty="0" smtClean="0"/>
          </a:p>
          <a:p>
            <a:pPr algn="just"/>
            <a:r>
              <a:rPr lang="en-US" sz="3300" dirty="0" smtClean="0"/>
              <a:t>Best known for its range of RISC processor cores designs</a:t>
            </a:r>
          </a:p>
          <a:p>
            <a:pPr lvl="1" algn="just"/>
            <a:r>
              <a:rPr lang="en-US" sz="2800" dirty="0" smtClean="0"/>
              <a:t>Other products – fabric IP, software tools, models, cell libraries -  to help partners develop and ship ARM-based </a:t>
            </a:r>
            <a:r>
              <a:rPr lang="en-US" sz="2800" dirty="0" err="1" smtClean="0"/>
              <a:t>SoCs</a:t>
            </a:r>
            <a:endParaRPr lang="en-US" sz="2800" dirty="0" smtClean="0"/>
          </a:p>
          <a:p>
            <a:pPr algn="just"/>
            <a:endParaRPr lang="en-US" sz="3300" dirty="0" smtClean="0"/>
          </a:p>
          <a:p>
            <a:pPr algn="just"/>
            <a:r>
              <a:rPr lang="en-US" sz="3300" dirty="0" smtClean="0"/>
              <a:t>ARM does </a:t>
            </a:r>
            <a:r>
              <a:rPr lang="en-US" sz="3300" i="1" u="sng" dirty="0" smtClean="0"/>
              <a:t>not</a:t>
            </a:r>
            <a:r>
              <a:rPr lang="en-US" sz="3300" dirty="0" smtClean="0"/>
              <a:t> manufacture silicon</a:t>
            </a:r>
          </a:p>
          <a:p>
            <a:pPr marL="457200" lvl="1" indent="0" algn="r">
              <a:buNone/>
            </a:pPr>
            <a:r>
              <a:rPr lang="en-US" dirty="0" smtClean="0">
                <a:hlinkClick r:id="rId2"/>
              </a:rPr>
              <a:t>http://www.arm.com/aboutarm/</a:t>
            </a: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87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1985: </a:t>
            </a:r>
            <a:r>
              <a:rPr lang="en-US" dirty="0" smtClean="0"/>
              <a:t>Acorn Computer Group manufactures the first commercial</a:t>
            </a:r>
            <a:r>
              <a:rPr lang="el-GR" dirty="0" smtClean="0"/>
              <a:t> </a:t>
            </a:r>
            <a:r>
              <a:rPr lang="en-US" dirty="0" smtClean="0"/>
              <a:t>RISC microprocessor</a:t>
            </a:r>
            <a:r>
              <a:rPr lang="el-GR" dirty="0" smtClean="0"/>
              <a:t>. </a:t>
            </a:r>
          </a:p>
          <a:p>
            <a:pPr algn="just"/>
            <a:r>
              <a:rPr lang="el-GR" dirty="0" smtClean="0"/>
              <a:t>1990: </a:t>
            </a:r>
            <a:r>
              <a:rPr lang="en-US" dirty="0" smtClean="0"/>
              <a:t>Acorn and</a:t>
            </a:r>
            <a:r>
              <a:rPr lang="el-GR" dirty="0" smtClean="0"/>
              <a:t> </a:t>
            </a:r>
            <a:r>
              <a:rPr lang="en-US" dirty="0" smtClean="0"/>
              <a:t>Apple</a:t>
            </a:r>
            <a:r>
              <a:rPr lang="el-GR" dirty="0" smtClean="0"/>
              <a:t> </a:t>
            </a:r>
            <a:r>
              <a:rPr lang="en-US" dirty="0" smtClean="0"/>
              <a:t>participation leads to the founding of Advanced RISC Machines (A.R.M.). </a:t>
            </a:r>
            <a:endParaRPr lang="el-GR" dirty="0" smtClean="0"/>
          </a:p>
          <a:p>
            <a:pPr algn="just"/>
            <a:r>
              <a:rPr lang="el-GR" dirty="0" smtClean="0"/>
              <a:t>1991: </a:t>
            </a:r>
            <a:r>
              <a:rPr lang="en-US" dirty="0" smtClean="0"/>
              <a:t>ARM6,</a:t>
            </a:r>
            <a:r>
              <a:rPr lang="el-GR" dirty="0" smtClean="0"/>
              <a:t> </a:t>
            </a:r>
            <a:r>
              <a:rPr lang="en-US" dirty="0" smtClean="0"/>
              <a:t>First</a:t>
            </a:r>
            <a:r>
              <a:rPr lang="el-GR" dirty="0" smtClean="0"/>
              <a:t> </a:t>
            </a:r>
            <a:r>
              <a:rPr lang="en-US" dirty="0" smtClean="0"/>
              <a:t>embeddable RISC microprocessor. </a:t>
            </a:r>
          </a:p>
          <a:p>
            <a:pPr algn="just"/>
            <a:r>
              <a:rPr lang="en-US" dirty="0" smtClean="0"/>
              <a:t>1992 – 1994: Various companies use ARM (Sharp, Samsung), while in</a:t>
            </a:r>
            <a:r>
              <a:rPr lang="el-GR" dirty="0" smtClean="0"/>
              <a:t> 1993 </a:t>
            </a:r>
            <a:r>
              <a:rPr lang="en-US" dirty="0" smtClean="0"/>
              <a:t>ARM7, the first multimedia microprocessor is introduced.</a:t>
            </a:r>
            <a:endParaRPr lang="el-GR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7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1995: Introduction of Thumb and</a:t>
            </a:r>
            <a:r>
              <a:rPr lang="el-GR" dirty="0" smtClean="0"/>
              <a:t> </a:t>
            </a:r>
            <a:r>
              <a:rPr lang="en-US" dirty="0" smtClean="0"/>
              <a:t>ARM8. </a:t>
            </a:r>
          </a:p>
          <a:p>
            <a:pPr algn="just"/>
            <a:r>
              <a:rPr lang="en-US" dirty="0" smtClean="0"/>
              <a:t>1996 – 2000: Alcatel, </a:t>
            </a:r>
            <a:r>
              <a:rPr lang="en-US" dirty="0" err="1" smtClean="0"/>
              <a:t>Huindai</a:t>
            </a:r>
            <a:r>
              <a:rPr lang="en-US" dirty="0" smtClean="0"/>
              <a:t>, Philips, Sony, use</a:t>
            </a:r>
            <a:r>
              <a:rPr lang="el-GR" dirty="0" smtClean="0"/>
              <a:t> Α</a:t>
            </a:r>
            <a:r>
              <a:rPr lang="en-US" dirty="0" smtClean="0"/>
              <a:t>RM, while in</a:t>
            </a:r>
            <a:r>
              <a:rPr lang="el-GR" dirty="0" smtClean="0"/>
              <a:t> 1999 η </a:t>
            </a:r>
            <a:r>
              <a:rPr lang="en-US" dirty="0" smtClean="0"/>
              <a:t>ARM cooperates with</a:t>
            </a:r>
            <a:r>
              <a:rPr lang="el-GR" dirty="0" smtClean="0"/>
              <a:t> </a:t>
            </a:r>
            <a:r>
              <a:rPr lang="en-US" dirty="0" smtClean="0"/>
              <a:t>Erickson for the development of Bluetooth. </a:t>
            </a:r>
          </a:p>
          <a:p>
            <a:pPr algn="just"/>
            <a:r>
              <a:rPr lang="en-US" dirty="0" smtClean="0"/>
              <a:t>2000 – 2002: ARM’s share of the </a:t>
            </a:r>
            <a:r>
              <a:rPr lang="el-GR" dirty="0" smtClean="0"/>
              <a:t>32 – </a:t>
            </a:r>
            <a:r>
              <a:rPr lang="en-US" dirty="0" smtClean="0"/>
              <a:t>bit embedded RISC microprocessor market is</a:t>
            </a:r>
            <a:r>
              <a:rPr lang="el-GR" dirty="0" smtClean="0"/>
              <a:t> 80%. </a:t>
            </a:r>
            <a:r>
              <a:rPr lang="en-US" dirty="0" smtClean="0"/>
              <a:t>ARM Developer Suite is introduced.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48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Architectural simplicity which allows very small implementations resulting in Load – store architecture</a:t>
            </a:r>
          </a:p>
          <a:p>
            <a:r>
              <a:rPr lang="en-US" dirty="0" smtClean="0"/>
              <a:t>32 bit data bus</a:t>
            </a:r>
          </a:p>
          <a:p>
            <a:r>
              <a:rPr lang="en-US" dirty="0" smtClean="0"/>
              <a:t>3 addressing modes</a:t>
            </a:r>
          </a:p>
          <a:p>
            <a:pPr marL="228600" lvl="2">
              <a:spcBef>
                <a:spcPts val="1000"/>
              </a:spcBef>
            </a:pPr>
            <a:r>
              <a:rPr lang="en-US" sz="2800" dirty="0"/>
              <a:t>High performance</a:t>
            </a:r>
          </a:p>
          <a:p>
            <a:pPr marL="228600" lvl="2">
              <a:spcBef>
                <a:spcPts val="1000"/>
              </a:spcBef>
            </a:pPr>
            <a:r>
              <a:rPr lang="en-US" sz="2800" dirty="0"/>
              <a:t>Low code size</a:t>
            </a:r>
          </a:p>
          <a:p>
            <a:pPr marL="228600" lvl="2">
              <a:spcBef>
                <a:spcPts val="1000"/>
              </a:spcBef>
            </a:pPr>
            <a:r>
              <a:rPr lang="en-US" sz="2800" dirty="0"/>
              <a:t>Low power consumption</a:t>
            </a:r>
          </a:p>
          <a:p>
            <a:pPr marL="228600" lvl="2">
              <a:spcBef>
                <a:spcPts val="1000"/>
              </a:spcBef>
            </a:pPr>
            <a:r>
              <a:rPr lang="en-US" sz="2800" dirty="0"/>
              <a:t>Low silicon </a:t>
            </a:r>
            <a:r>
              <a:rPr lang="en-US" sz="2800" dirty="0" smtClean="0"/>
              <a:t>area</a:t>
            </a:r>
          </a:p>
          <a:p>
            <a:pPr marL="228600" lvl="2">
              <a:spcBef>
                <a:spcPts val="1000"/>
              </a:spcBef>
            </a:pPr>
            <a:r>
              <a:rPr lang="en-US" sz="2800" dirty="0" smtClean="0"/>
              <a:t>Single cycle execution</a:t>
            </a:r>
            <a:endParaRPr lang="en-US" sz="2800" dirty="0"/>
          </a:p>
          <a:p>
            <a:r>
              <a:rPr lang="en-US" dirty="0" smtClean="0"/>
              <a:t>Pipeline Organization</a:t>
            </a:r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7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2679" y="6176963"/>
            <a:ext cx="8584442" cy="641446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ARM Architecture 3 stage pipelining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57200"/>
            <a:ext cx="4597400" cy="574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807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stage </a:t>
            </a:r>
            <a:r>
              <a:rPr lang="en-US" dirty="0" err="1" smtClean="0"/>
              <a:t>piplelining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245523" y="5411124"/>
            <a:ext cx="21336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Box 48"/>
          <p:cNvSpPr txBox="1">
            <a:spLocks noChangeArrowheads="1"/>
          </p:cNvSpPr>
          <p:nvPr/>
        </p:nvSpPr>
        <p:spPr bwMode="auto">
          <a:xfrm>
            <a:off x="9720311" y="4842799"/>
            <a:ext cx="70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cycle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3057573" y="3217199"/>
            <a:ext cx="1249363" cy="406400"/>
          </a:xfrm>
          <a:prstGeom prst="rect">
            <a:avLst/>
          </a:prstGeom>
          <a:solidFill>
            <a:srgbClr val="FFFF00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en-US" sz="2000" b="1"/>
              <a:t>Fetch</a:t>
            </a: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4303761" y="3217199"/>
            <a:ext cx="1290637" cy="406400"/>
          </a:xfrm>
          <a:prstGeom prst="rect">
            <a:avLst/>
          </a:prstGeom>
          <a:solidFill>
            <a:srgbClr val="CCFF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en-US" sz="2000" b="1"/>
              <a:t>Decode</a:t>
            </a: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5542011" y="3217199"/>
            <a:ext cx="1290637" cy="406400"/>
          </a:xfrm>
          <a:prstGeom prst="rect">
            <a:avLst/>
          </a:prstGeom>
          <a:solidFill>
            <a:schemeClr val="accent1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en-US" sz="2000" b="1"/>
              <a:t>Execute</a:t>
            </a:r>
          </a:p>
        </p:txBody>
      </p:sp>
      <p:sp>
        <p:nvSpPr>
          <p:cNvPr id="9" name="Rectangle 34"/>
          <p:cNvSpPr>
            <a:spLocks noChangeArrowheads="1"/>
          </p:cNvSpPr>
          <p:nvPr/>
        </p:nvSpPr>
        <p:spPr bwMode="auto">
          <a:xfrm>
            <a:off x="4300586" y="3901411"/>
            <a:ext cx="1270000" cy="406400"/>
          </a:xfrm>
          <a:prstGeom prst="rect">
            <a:avLst/>
          </a:prstGeom>
          <a:solidFill>
            <a:srgbClr val="FFFF00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en-US" sz="2000" b="1"/>
              <a:t>Fetch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5565823" y="3901411"/>
            <a:ext cx="1271588" cy="406400"/>
          </a:xfrm>
          <a:prstGeom prst="rect">
            <a:avLst/>
          </a:prstGeom>
          <a:solidFill>
            <a:srgbClr val="CCFF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en-US" sz="2000" b="1"/>
              <a:t>Decode</a:t>
            </a:r>
          </a:p>
        </p:txBody>
      </p:sp>
      <p:sp>
        <p:nvSpPr>
          <p:cNvPr id="11" name="Rectangle 36"/>
          <p:cNvSpPr>
            <a:spLocks noChangeArrowheads="1"/>
          </p:cNvSpPr>
          <p:nvPr/>
        </p:nvSpPr>
        <p:spPr bwMode="auto">
          <a:xfrm>
            <a:off x="6832648" y="3901411"/>
            <a:ext cx="1271588" cy="406400"/>
          </a:xfrm>
          <a:prstGeom prst="rect">
            <a:avLst/>
          </a:prstGeom>
          <a:solidFill>
            <a:schemeClr val="accent1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en-US" sz="2000" b="1"/>
              <a:t>Execute</a:t>
            </a:r>
          </a:p>
        </p:txBody>
      </p:sp>
      <p:sp>
        <p:nvSpPr>
          <p:cNvPr id="12" name="Rectangle 38"/>
          <p:cNvSpPr>
            <a:spLocks noChangeArrowheads="1"/>
          </p:cNvSpPr>
          <p:nvPr/>
        </p:nvSpPr>
        <p:spPr bwMode="auto">
          <a:xfrm>
            <a:off x="5542011" y="4528474"/>
            <a:ext cx="1293812" cy="406400"/>
          </a:xfrm>
          <a:prstGeom prst="rect">
            <a:avLst/>
          </a:prstGeom>
          <a:solidFill>
            <a:srgbClr val="FFFF00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en-US" sz="2000" b="1"/>
              <a:t>Fetch</a:t>
            </a:r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6827886" y="4528474"/>
            <a:ext cx="1265237" cy="406400"/>
          </a:xfrm>
          <a:prstGeom prst="rect">
            <a:avLst/>
          </a:prstGeom>
          <a:solidFill>
            <a:srgbClr val="CCFF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en-US" sz="2000" b="1"/>
              <a:t>Decode</a:t>
            </a:r>
          </a:p>
        </p:txBody>
      </p:sp>
      <p:sp>
        <p:nvSpPr>
          <p:cNvPr id="14" name="Rectangle 40"/>
          <p:cNvSpPr>
            <a:spLocks noChangeArrowheads="1"/>
          </p:cNvSpPr>
          <p:nvPr/>
        </p:nvSpPr>
        <p:spPr bwMode="auto">
          <a:xfrm>
            <a:off x="8086773" y="4536411"/>
            <a:ext cx="1249363" cy="406400"/>
          </a:xfrm>
          <a:prstGeom prst="rect">
            <a:avLst/>
          </a:prstGeom>
          <a:solidFill>
            <a:schemeClr val="accent1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en-US" sz="2000" b="1"/>
              <a:t>Execute</a:t>
            </a:r>
          </a:p>
        </p:txBody>
      </p:sp>
      <p:sp>
        <p:nvSpPr>
          <p:cNvPr id="15" name="Line 42"/>
          <p:cNvSpPr>
            <a:spLocks noChangeShapeType="1"/>
          </p:cNvSpPr>
          <p:nvPr/>
        </p:nvSpPr>
        <p:spPr bwMode="auto">
          <a:xfrm flipV="1">
            <a:off x="2635298" y="2364711"/>
            <a:ext cx="0" cy="31115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46"/>
          <p:cNvSpPr>
            <a:spLocks noChangeShapeType="1"/>
          </p:cNvSpPr>
          <p:nvPr/>
        </p:nvSpPr>
        <p:spPr bwMode="auto">
          <a:xfrm>
            <a:off x="2635298" y="5476211"/>
            <a:ext cx="7661275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47"/>
          <p:cNvSpPr txBox="1">
            <a:spLocks noChangeArrowheads="1"/>
          </p:cNvSpPr>
          <p:nvPr/>
        </p:nvSpPr>
        <p:spPr bwMode="auto">
          <a:xfrm>
            <a:off x="2144761" y="2445674"/>
            <a:ext cx="288925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instruction</a:t>
            </a:r>
          </a:p>
        </p:txBody>
      </p:sp>
      <p:sp>
        <p:nvSpPr>
          <p:cNvPr id="18" name="Line 49"/>
          <p:cNvSpPr>
            <a:spLocks noChangeShapeType="1"/>
          </p:cNvSpPr>
          <p:nvPr/>
        </p:nvSpPr>
        <p:spPr bwMode="auto">
          <a:xfrm>
            <a:off x="4300586" y="2632999"/>
            <a:ext cx="4762" cy="3074987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52"/>
          <p:cNvSpPr>
            <a:spLocks noChangeShapeType="1"/>
          </p:cNvSpPr>
          <p:nvPr/>
        </p:nvSpPr>
        <p:spPr bwMode="auto">
          <a:xfrm flipH="1">
            <a:off x="5515023" y="2642524"/>
            <a:ext cx="36513" cy="3065462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54"/>
          <p:cNvSpPr>
            <a:spLocks noChangeShapeType="1"/>
          </p:cNvSpPr>
          <p:nvPr/>
        </p:nvSpPr>
        <p:spPr bwMode="auto">
          <a:xfrm>
            <a:off x="6818361" y="2642524"/>
            <a:ext cx="22225" cy="3122612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55"/>
          <p:cNvSpPr>
            <a:spLocks noChangeShapeType="1"/>
          </p:cNvSpPr>
          <p:nvPr/>
        </p:nvSpPr>
        <p:spPr bwMode="auto">
          <a:xfrm>
            <a:off x="8101061" y="2650461"/>
            <a:ext cx="6350" cy="3114675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56"/>
          <p:cNvSpPr>
            <a:spLocks noChangeShapeType="1"/>
          </p:cNvSpPr>
          <p:nvPr/>
        </p:nvSpPr>
        <p:spPr bwMode="auto">
          <a:xfrm>
            <a:off x="3038523" y="2653636"/>
            <a:ext cx="0" cy="3054350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57"/>
          <p:cNvSpPr txBox="1">
            <a:spLocks noChangeArrowheads="1"/>
          </p:cNvSpPr>
          <p:nvPr/>
        </p:nvSpPr>
        <p:spPr bwMode="auto">
          <a:xfrm>
            <a:off x="3498898" y="5476211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" name="Text Box 58"/>
          <p:cNvSpPr txBox="1">
            <a:spLocks noChangeArrowheads="1"/>
          </p:cNvSpPr>
          <p:nvPr/>
        </p:nvSpPr>
        <p:spPr bwMode="auto">
          <a:xfrm>
            <a:off x="4702223" y="5476211"/>
            <a:ext cx="50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t+1</a:t>
            </a:r>
          </a:p>
        </p:txBody>
      </p:sp>
      <p:sp>
        <p:nvSpPr>
          <p:cNvPr id="25" name="Text Box 59"/>
          <p:cNvSpPr txBox="1">
            <a:spLocks noChangeArrowheads="1"/>
          </p:cNvSpPr>
          <p:nvPr/>
        </p:nvSpPr>
        <p:spPr bwMode="auto">
          <a:xfrm>
            <a:off x="5865861" y="5476211"/>
            <a:ext cx="50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t+2</a:t>
            </a:r>
          </a:p>
        </p:txBody>
      </p:sp>
      <p:sp>
        <p:nvSpPr>
          <p:cNvPr id="26" name="Text Box 60"/>
          <p:cNvSpPr txBox="1">
            <a:spLocks noChangeArrowheads="1"/>
          </p:cNvSpPr>
          <p:nvPr/>
        </p:nvSpPr>
        <p:spPr bwMode="auto">
          <a:xfrm>
            <a:off x="7078711" y="5476211"/>
            <a:ext cx="50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t+3</a:t>
            </a:r>
          </a:p>
        </p:txBody>
      </p:sp>
      <p:sp>
        <p:nvSpPr>
          <p:cNvPr id="27" name="Text Box 61"/>
          <p:cNvSpPr txBox="1">
            <a:spLocks noChangeArrowheads="1"/>
          </p:cNvSpPr>
          <p:nvPr/>
        </p:nvSpPr>
        <p:spPr bwMode="auto">
          <a:xfrm>
            <a:off x="8453486" y="5476211"/>
            <a:ext cx="508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t+4</a:t>
            </a:r>
          </a:p>
        </p:txBody>
      </p:sp>
      <p:sp>
        <p:nvSpPr>
          <p:cNvPr id="28" name="Text Box 65"/>
          <p:cNvSpPr txBox="1">
            <a:spLocks noChangeArrowheads="1"/>
          </p:cNvSpPr>
          <p:nvPr/>
        </p:nvSpPr>
        <p:spPr bwMode="auto">
          <a:xfrm>
            <a:off x="2717848" y="3156874"/>
            <a:ext cx="234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29" name="Text Box 66"/>
          <p:cNvSpPr txBox="1">
            <a:spLocks noChangeArrowheads="1"/>
          </p:cNvSpPr>
          <p:nvPr/>
        </p:nvSpPr>
        <p:spPr bwMode="auto">
          <a:xfrm>
            <a:off x="3698923" y="3944274"/>
            <a:ext cx="495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i+1</a:t>
            </a:r>
          </a:p>
        </p:txBody>
      </p:sp>
      <p:sp>
        <p:nvSpPr>
          <p:cNvPr id="30" name="Text Box 67"/>
          <p:cNvSpPr txBox="1">
            <a:spLocks noChangeArrowheads="1"/>
          </p:cNvSpPr>
          <p:nvPr/>
        </p:nvSpPr>
        <p:spPr bwMode="auto">
          <a:xfrm>
            <a:off x="4737148" y="4577686"/>
            <a:ext cx="495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i+2</a:t>
            </a:r>
          </a:p>
        </p:txBody>
      </p:sp>
    </p:spTree>
    <p:extLst>
      <p:ext uri="{BB962C8B-B14F-4D97-AF65-F5344CB8AC3E}">
        <p14:creationId xmlns:p14="http://schemas.microsoft.com/office/powerpoint/2010/main" val="299714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ARM has seven basic operating modes:</a:t>
            </a:r>
          </a:p>
          <a:p>
            <a:endParaRPr lang="en-US" dirty="0" smtClean="0"/>
          </a:p>
          <a:p>
            <a:pPr lvl="1"/>
            <a:r>
              <a:rPr lang="en-US" b="1" dirty="0" smtClean="0"/>
              <a:t>User</a:t>
            </a:r>
            <a:r>
              <a:rPr lang="en-US" dirty="0" smtClean="0"/>
              <a:t> : unprivileged mode under which most tasks run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FIQ</a:t>
            </a:r>
            <a:r>
              <a:rPr lang="en-US" dirty="0" smtClean="0"/>
              <a:t> : entered when a high priority (fast) interrupt is raised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IRQ</a:t>
            </a:r>
            <a:r>
              <a:rPr lang="en-US" dirty="0" smtClean="0"/>
              <a:t> : entered when a low priority (normal) interrupt is raised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Supervisor</a:t>
            </a:r>
            <a:r>
              <a:rPr lang="en-US" dirty="0" smtClean="0"/>
              <a:t> : entered on reset and when a Software Interrupt instruction is executed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Abort</a:t>
            </a:r>
            <a:r>
              <a:rPr lang="en-US" dirty="0" smtClean="0"/>
              <a:t> : used to handle memory access violations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err="1" smtClean="0"/>
              <a:t>Undef</a:t>
            </a:r>
            <a:r>
              <a:rPr lang="en-US" dirty="0" smtClean="0"/>
              <a:t> : used to handle undefined instructions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System</a:t>
            </a:r>
            <a:r>
              <a:rPr lang="en-US" dirty="0" smtClean="0"/>
              <a:t> : privileged mode using the same registers as user mode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25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ARM has 37 registers all of which are 32-bits long.</a:t>
            </a:r>
          </a:p>
          <a:p>
            <a:pPr lvl="1"/>
            <a:r>
              <a:rPr lang="en-US" dirty="0" smtClean="0"/>
              <a:t>1 dedicated program counter</a:t>
            </a:r>
          </a:p>
          <a:p>
            <a:pPr lvl="1"/>
            <a:r>
              <a:rPr lang="en-US" dirty="0" smtClean="0"/>
              <a:t>1 dedicated current program status register</a:t>
            </a:r>
          </a:p>
          <a:p>
            <a:pPr lvl="1"/>
            <a:r>
              <a:rPr lang="en-US" dirty="0" smtClean="0"/>
              <a:t>5 dedicated saved program status registers</a:t>
            </a:r>
          </a:p>
          <a:p>
            <a:pPr lvl="1"/>
            <a:r>
              <a:rPr lang="en-US" dirty="0" smtClean="0"/>
              <a:t>30 general purpose registers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current processor mode governs which of several banks is accessible. Each mode can access </a:t>
            </a:r>
          </a:p>
          <a:p>
            <a:pPr lvl="1"/>
            <a:r>
              <a:rPr lang="en-US" dirty="0" smtClean="0"/>
              <a:t>a particular set of r0-r12 registers</a:t>
            </a:r>
          </a:p>
          <a:p>
            <a:pPr lvl="1"/>
            <a:r>
              <a:rPr lang="en-US" dirty="0" smtClean="0"/>
              <a:t>a particular r13 (the stack pointer, </a:t>
            </a:r>
            <a:r>
              <a:rPr lang="en-US" dirty="0" err="1" smtClean="0"/>
              <a:t>sp</a:t>
            </a:r>
            <a:r>
              <a:rPr lang="en-US" dirty="0" smtClean="0"/>
              <a:t>) and r14 (the link register, </a:t>
            </a:r>
            <a:r>
              <a:rPr lang="en-US" dirty="0" err="1" smtClean="0"/>
              <a:t>lr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program counter, r15 (pc)</a:t>
            </a:r>
          </a:p>
          <a:p>
            <a:pPr lvl="1"/>
            <a:r>
              <a:rPr lang="en-US" dirty="0" smtClean="0"/>
              <a:t>the current program status register, </a:t>
            </a:r>
            <a:r>
              <a:rPr lang="en-US" dirty="0" err="1" smtClean="0"/>
              <a:t>cpsr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/>
              <a:t>	Privileged modes (except System) can also access</a:t>
            </a:r>
          </a:p>
          <a:p>
            <a:pPr lvl="1"/>
            <a:r>
              <a:rPr lang="en-US" dirty="0" smtClean="0"/>
              <a:t>a particular </a:t>
            </a:r>
            <a:r>
              <a:rPr lang="en-US" dirty="0" err="1" smtClean="0"/>
              <a:t>spsr</a:t>
            </a:r>
            <a:r>
              <a:rPr lang="en-US" dirty="0" smtClean="0"/>
              <a:t> (saved program status register)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894</Words>
  <Application>Microsoft Office PowerPoint</Application>
  <PresentationFormat>Widescreen</PresentationFormat>
  <Paragraphs>167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CG Times</vt:lpstr>
      <vt:lpstr>Tahoma</vt:lpstr>
      <vt:lpstr>Times New Roman</vt:lpstr>
      <vt:lpstr>Wingdings</vt:lpstr>
      <vt:lpstr>Office Theme</vt:lpstr>
      <vt:lpstr>Introduction to ARM processor</vt:lpstr>
      <vt:lpstr>Intro..</vt:lpstr>
      <vt:lpstr>Intro…</vt:lpstr>
      <vt:lpstr>Intro…</vt:lpstr>
      <vt:lpstr>Features</vt:lpstr>
      <vt:lpstr>ARM Architecture 3 stage pipelining </vt:lpstr>
      <vt:lpstr>3 stage piplelining </vt:lpstr>
      <vt:lpstr>Operating modes</vt:lpstr>
      <vt:lpstr>Registers </vt:lpstr>
      <vt:lpstr>ARM Programming Model</vt:lpstr>
      <vt:lpstr>Program Status Registers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ARM processor</dc:title>
  <dc:creator>SADHISH PRABHU</dc:creator>
  <cp:lastModifiedBy>SADHISH PRABHU</cp:lastModifiedBy>
  <cp:revision>6</cp:revision>
  <dcterms:created xsi:type="dcterms:W3CDTF">2015-10-06T23:20:35Z</dcterms:created>
  <dcterms:modified xsi:type="dcterms:W3CDTF">2015-10-07T00:20:51Z</dcterms:modified>
</cp:coreProperties>
</file>